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32"/>
  </p:notesMasterIdLst>
  <p:handoutMasterIdLst>
    <p:handoutMasterId r:id="rId33"/>
  </p:handoutMasterIdLst>
  <p:sldIdLst>
    <p:sldId id="1854" r:id="rId11"/>
    <p:sldId id="3737" r:id="rId12"/>
    <p:sldId id="3722" r:id="rId13"/>
    <p:sldId id="3764" r:id="rId14"/>
    <p:sldId id="3730" r:id="rId15"/>
    <p:sldId id="3732" r:id="rId16"/>
    <p:sldId id="3765" r:id="rId17"/>
    <p:sldId id="2134804410" r:id="rId18"/>
    <p:sldId id="2134804411" r:id="rId19"/>
    <p:sldId id="3766" r:id="rId20"/>
    <p:sldId id="3767" r:id="rId21"/>
    <p:sldId id="2134804407" r:id="rId22"/>
    <p:sldId id="3763" r:id="rId23"/>
    <p:sldId id="2134804409" r:id="rId24"/>
    <p:sldId id="2134804408" r:id="rId25"/>
    <p:sldId id="3726" r:id="rId26"/>
    <p:sldId id="2134804412" r:id="rId27"/>
    <p:sldId id="2134804413" r:id="rId28"/>
    <p:sldId id="3748" r:id="rId29"/>
    <p:sldId id="3758" r:id="rId30"/>
    <p:sldId id="375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64"/>
          </p14:sldIdLst>
        </p14:section>
        <p14:section name="Azure Primitives Review" id="{22EEBADB-5AD8-A849-9A41-5C368F4F1DFA}">
          <p14:sldIdLst>
            <p14:sldId id="3730"/>
            <p14:sldId id="3732"/>
          </p14:sldIdLst>
        </p14:section>
        <p14:section name="Azure Site Recovery - Azure to Azure" id="{3EE6131C-031B-764D-86C4-58F617823CA0}">
          <p14:sldIdLst>
            <p14:sldId id="3765"/>
            <p14:sldId id="2134804410"/>
            <p14:sldId id="2134804411"/>
            <p14:sldId id="3766"/>
            <p14:sldId id="3767"/>
            <p14:sldId id="2134804407"/>
            <p14:sldId id="3763"/>
            <p14:sldId id="2134804409"/>
            <p14:sldId id="2134804408"/>
          </p14:sldIdLst>
        </p14:section>
        <p14:section name="Azure Site Recovery - VMWare to Azure" id="{994DE212-AE87-D649-898C-9762245EC9FA}">
          <p14:sldIdLst>
            <p14:sldId id="3726"/>
            <p14:sldId id="2134804412"/>
            <p14:sldId id="2134804413"/>
          </p14:sldIdLst>
        </p14:section>
        <p14:section name="Design Considerations" id="{ADFCB6E3-2F96-A04A-AAF3-DB6D6BB59513}">
          <p14:sldIdLst>
            <p14:sldId id="3748"/>
            <p14:sldId id="3758"/>
          </p14:sldIdLst>
        </p14:section>
        <p14:section name="Appendix" id="{530A6443-AE85-4B4F-BC3A-CD9B99B5707E}">
          <p14:sldIdLst>
            <p14:sldId id="3756"/>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28"/>
    <p:restoredTop sz="69364"/>
  </p:normalViewPr>
  <p:slideViewPr>
    <p:cSldViewPr snapToGrid="0">
      <p:cViewPr varScale="1">
        <p:scale>
          <a:sx n="85" d="100"/>
          <a:sy n="85" d="100"/>
        </p:scale>
        <p:origin x="920" y="168"/>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8/10/relationships/authors" Target="authors.xml"/><Relationship Id="rId21" Type="http://schemas.openxmlformats.org/officeDocument/2006/relationships/slide" Target="slides/slide11.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6/1/23</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6/1/23 9:24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First 31 days are free ($25/</a:t>
            </a:r>
            <a:r>
              <a:rPr lang="en-US" dirty="0" err="1"/>
              <a:t>vm</a:t>
            </a:r>
            <a:r>
              <a:rPr lang="en-US" dirty="0"/>
              <a:t>/month)</a:t>
            </a:r>
          </a:p>
        </p:txBody>
      </p:sp>
      <p:sp>
        <p:nvSpPr>
          <p:cNvPr id="4" name="Slide Number Placeholder 3"/>
          <p:cNvSpPr>
            <a:spLocks noGrp="1"/>
          </p:cNvSpPr>
          <p:nvPr>
            <p:ph type="sldNum" sz="quarter" idx="5"/>
          </p:nvPr>
        </p:nvSpPr>
        <p:spPr/>
        <p:txBody>
          <a:bodyPr/>
          <a:lstStyle/>
          <a:p>
            <a:fld id="{1489DB6A-E92B-415B-AFB4-9C72D4A9006D}" type="slidenum">
              <a:rPr lang="en-US" smtClean="0"/>
              <a:pPr/>
              <a:t>12</a:t>
            </a:fld>
            <a:endParaRPr lang="en-US"/>
          </a:p>
        </p:txBody>
      </p:sp>
    </p:spTree>
    <p:extLst>
      <p:ext uri="{BB962C8B-B14F-4D97-AF65-F5344CB8AC3E}">
        <p14:creationId xmlns:p14="http://schemas.microsoft.com/office/powerpoint/2010/main" val="3511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Vault is configured with Private Endpoint and cache storage account is configured with Private Endpoint</a:t>
            </a:r>
          </a:p>
          <a:p>
            <a:r>
              <a:rPr lang="en-US" dirty="0"/>
              <a:t>Note there are some flows for connectivity over ExpressRoute (such as Azure AD) which will egress the machine’s standard Internet path</a:t>
            </a:r>
          </a:p>
        </p:txBody>
      </p:sp>
      <p:sp>
        <p:nvSpPr>
          <p:cNvPr id="4" name="Slide Number Placeholder 3"/>
          <p:cNvSpPr>
            <a:spLocks noGrp="1"/>
          </p:cNvSpPr>
          <p:nvPr>
            <p:ph type="sldNum" sz="quarter" idx="5"/>
          </p:nvPr>
        </p:nvSpPr>
        <p:spPr/>
        <p:txBody>
          <a:bodyPr/>
          <a:lstStyle/>
          <a:p>
            <a:fld id="{1489DB6A-E92B-415B-AFB4-9C72D4A9006D}" type="slidenum">
              <a:rPr lang="en-US" smtClean="0"/>
              <a:pPr/>
              <a:t>13</a:t>
            </a:fld>
            <a:endParaRPr lang="en-US"/>
          </a:p>
        </p:txBody>
      </p:sp>
    </p:spTree>
    <p:extLst>
      <p:ext uri="{BB962C8B-B14F-4D97-AF65-F5344CB8AC3E}">
        <p14:creationId xmlns:p14="http://schemas.microsoft.com/office/powerpoint/2010/main" val="1191357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Azure Automation works great for management-plane operations but not so much data-plane operations</a:t>
            </a:r>
          </a:p>
        </p:txBody>
      </p:sp>
      <p:sp>
        <p:nvSpPr>
          <p:cNvPr id="4" name="Slide Number Placeholder 3"/>
          <p:cNvSpPr>
            <a:spLocks noGrp="1"/>
          </p:cNvSpPr>
          <p:nvPr>
            <p:ph type="sldNum" sz="quarter" idx="5"/>
          </p:nvPr>
        </p:nvSpPr>
        <p:spPr/>
        <p:txBody>
          <a:bodyPr/>
          <a:lstStyle/>
          <a:p>
            <a:fld id="{1489DB6A-E92B-415B-AFB4-9C72D4A9006D}" type="slidenum">
              <a:rPr lang="en-US" smtClean="0"/>
              <a:pPr/>
              <a:t>14</a:t>
            </a:fld>
            <a:endParaRPr lang="en-US"/>
          </a:p>
        </p:txBody>
      </p:sp>
    </p:spTree>
    <p:extLst>
      <p:ext uri="{BB962C8B-B14F-4D97-AF65-F5344CB8AC3E}">
        <p14:creationId xmlns:p14="http://schemas.microsoft.com/office/powerpoint/2010/main" val="2301144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Log Analytics Workspace used to store signals generated from Site Recovery’s integration with Azure Monitor</a:t>
            </a:r>
          </a:p>
          <a:p>
            <a:r>
              <a:rPr lang="en-US" dirty="0"/>
              <a:t>Pre-configure Disk Encryption Set, Virtual Network, Azure Automation account</a:t>
            </a:r>
          </a:p>
        </p:txBody>
      </p:sp>
      <p:sp>
        <p:nvSpPr>
          <p:cNvPr id="4" name="Slide Number Placeholder 3"/>
          <p:cNvSpPr>
            <a:spLocks noGrp="1"/>
          </p:cNvSpPr>
          <p:nvPr>
            <p:ph type="sldNum" sz="quarter" idx="5"/>
          </p:nvPr>
        </p:nvSpPr>
        <p:spPr/>
        <p:txBody>
          <a:bodyPr/>
          <a:lstStyle/>
          <a:p>
            <a:fld id="{1489DB6A-E92B-415B-AFB4-9C72D4A9006D}" type="slidenum">
              <a:rPr lang="en-US" smtClean="0"/>
              <a:pPr/>
              <a:t>15</a:t>
            </a:fld>
            <a:endParaRPr lang="en-US"/>
          </a:p>
        </p:txBody>
      </p:sp>
    </p:spTree>
    <p:extLst>
      <p:ext uri="{BB962C8B-B14F-4D97-AF65-F5344CB8AC3E}">
        <p14:creationId xmlns:p14="http://schemas.microsoft.com/office/powerpoint/2010/main" val="564929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171442" marR="0" lvl="0" indent="-171442" algn="l" defTabSz="914354" rtl="0" eaLnBrk="1" fontAlgn="base" latinLnBrk="0" hangingPunct="1">
              <a:lnSpc>
                <a:spcPct val="114000"/>
              </a:lnSpc>
              <a:spcBef>
                <a:spcPts val="0"/>
              </a:spcBef>
              <a:spcAft>
                <a:spcPts val="0"/>
              </a:spcAft>
              <a:buClrTx/>
              <a:buSzPct val="116000"/>
              <a:buFont typeface="Arial" panose="020B0604020202020204" pitchFamily="34" charset="0"/>
              <a:buChar char="•"/>
              <a:tabLst/>
              <a:defRPr/>
            </a:pPr>
            <a:r>
              <a:rPr lang="en-US" dirty="0"/>
              <a:t>Recovery Replication components support stand-alone deployment and deployment via OVA (Modern experience)</a:t>
            </a:r>
            <a:endParaRPr lang="en-US" b="0" i="0" dirty="0">
              <a:effectLst/>
              <a:latin typeface="Segoe UI" panose="020B0502040204020203" pitchFamily="34" charset="0"/>
            </a:endParaRPr>
          </a:p>
          <a:p>
            <a:pPr marL="171442" marR="0" lvl="0" indent="-171442" algn="l" defTabSz="914354" rtl="0" eaLnBrk="1" fontAlgn="base" latinLnBrk="0" hangingPunct="1">
              <a:lnSpc>
                <a:spcPct val="114000"/>
              </a:lnSpc>
              <a:spcBef>
                <a:spcPts val="0"/>
              </a:spcBef>
              <a:spcAft>
                <a:spcPts val="0"/>
              </a:spcAft>
              <a:buClrTx/>
              <a:buSzPct val="116000"/>
              <a:buFont typeface="Arial" panose="020B0604020202020204" pitchFamily="34" charset="0"/>
              <a:buChar char="•"/>
              <a:tabLst/>
              <a:defRPr/>
            </a:pPr>
            <a:r>
              <a:rPr lang="en-US" b="0" i="0" dirty="0">
                <a:effectLst/>
                <a:latin typeface="Segoe UI" panose="020B0502040204020203" pitchFamily="34" charset="0"/>
              </a:rPr>
              <a:t>VMWare vCenter or </a:t>
            </a:r>
            <a:r>
              <a:rPr lang="en-US" b="0" i="0" dirty="0" err="1">
                <a:effectLst/>
                <a:latin typeface="Segoe UI" panose="020B0502040204020203" pitchFamily="34" charset="0"/>
              </a:rPr>
              <a:t>ESXi</a:t>
            </a:r>
            <a:r>
              <a:rPr lang="en-US" b="0" i="0" dirty="0">
                <a:effectLst/>
                <a:latin typeface="Segoe UI" panose="020B0502040204020203" pitchFamily="34" charset="0"/>
              </a:rPr>
              <a:t> permissions are required for replication components (https://</a:t>
            </a:r>
            <a:r>
              <a:rPr lang="en-US" b="0" i="0" dirty="0" err="1">
                <a:effectLst/>
                <a:latin typeface="Segoe UI" panose="020B0502040204020203" pitchFamily="34" charset="0"/>
              </a:rPr>
              <a:t>docs.microsoft.com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-us/azure/site-recovery/vmware-azure-tutorial-prepare-on-premises#vmware-account-permissions)</a:t>
            </a:r>
          </a:p>
          <a:p>
            <a:pPr marL="171442" indent="-171442" rtl="0" fontAlgn="base">
              <a:buFont typeface="Arial" panose="020B0604020202020204" pitchFamily="34" charset="0"/>
              <a:buChar char="•"/>
            </a:pPr>
            <a:r>
              <a:rPr lang="en-US" b="0" i="0" dirty="0">
                <a:effectLst/>
                <a:latin typeface="Segoe UI" panose="020B0502040204020203" pitchFamily="34" charset="0"/>
              </a:rPr>
              <a:t>Mobility Server Agent supports manual, automated (configuration manage), and push installation</a:t>
            </a:r>
          </a:p>
          <a:p>
            <a:pPr marL="171442" indent="-171442" rtl="0" fontAlgn="base">
              <a:buFont typeface="Arial" panose="020B0604020202020204" pitchFamily="34" charset="0"/>
              <a:buChar char="•"/>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943248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Compatibility assessment</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VM eligibility (disks, IOPS, churn, OS version)</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Network bandwidth and RPO assessment</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Bandwidth required for replication, number of VMs to batch, RPO that can be achieved given bandwidth, impact on desired RPO if lower bandwidth is provisioned</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Azure infra requirements</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Storage type (std/</a:t>
            </a:r>
            <a:r>
              <a:rPr lang="en-US" sz="1100" dirty="0" err="1">
                <a:effectLst/>
                <a:latin typeface="Calibri" panose="020F0502020204030204" pitchFamily="34" charset="0"/>
              </a:rPr>
              <a:t>prm</a:t>
            </a:r>
            <a:r>
              <a:rPr lang="en-US" sz="1100" dirty="0">
                <a:effectLst/>
                <a:latin typeface="Calibri" panose="020F0502020204030204" pitchFamily="34" charset="0"/>
              </a:rPr>
              <a:t>), number of azure cores for test failover, recommended VM size)</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On-premises infra requirements</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Required number of config servers and process servers</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Estimated disaster recovery cost for Azure</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Estimated disaster recovery (broken down by VM)</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60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19</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Unlike Azure Backup, the Recovery Services Vault can exist in a different subscription from the virtual machines it is protecting</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As of 6/1/2023 100MB/s churn for a VM is in public preview in a limited set of regions. Until this goes GA, ASR supports up to 54MB/s. Churn can be monitored using counters similar to https://</a:t>
            </a:r>
            <a:r>
              <a:rPr lang="en-US" sz="1050" b="0" i="0" u="none" strike="noStrike" kern="1200" dirty="0" err="1">
                <a:solidFill>
                  <a:schemeClr val="tx1"/>
                </a:solidFill>
                <a:effectLst/>
                <a:latin typeface="Segoe UI" panose="020B0502040204020203" pitchFamily="34" charset="0"/>
                <a:ea typeface="+mn-ea"/>
                <a:cs typeface="Segoe UI" panose="020B0502040204020203" pitchFamily="34" charset="0"/>
              </a:rPr>
              <a:t>learn.microsoft.com</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t>
            </a:r>
            <a:r>
              <a:rPr lang="en-US" sz="1050" b="0" i="0" u="none" strike="noStrike" kern="1200" dirty="0" err="1">
                <a:solidFill>
                  <a:schemeClr val="tx1"/>
                </a:solidFill>
                <a:effectLst/>
                <a:latin typeface="Segoe UI" panose="020B0502040204020203" pitchFamily="34" charset="0"/>
                <a:ea typeface="+mn-ea"/>
                <a:cs typeface="Segoe UI" panose="020B0502040204020203" pitchFamily="34" charset="0"/>
              </a:rPr>
              <a:t>en</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-us/azure/site-recovery/monitoring-high-churn</a:t>
            </a:r>
          </a:p>
        </p:txBody>
      </p:sp>
      <p:sp>
        <p:nvSpPr>
          <p:cNvPr id="4" name="Slide Number Placeholder 3"/>
          <p:cNvSpPr>
            <a:spLocks noGrp="1"/>
          </p:cNvSpPr>
          <p:nvPr>
            <p:ph type="sldNum" sz="quarter" idx="10"/>
          </p:nvPr>
        </p:nvSpPr>
        <p:spPr/>
        <p:txBody>
          <a:bodyPr/>
          <a:lstStyle/>
          <a:p>
            <a:fld id="{1489DB6A-E92B-415B-AFB4-9C72D4A9006D}" type="slidenum">
              <a:rPr lang="en-US" smtClean="0"/>
              <a:pPr/>
              <a:t>20</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21</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Replication non-zonal to zonal can only be done through CLI</a:t>
            </a:r>
          </a:p>
          <a:p>
            <a:r>
              <a:rPr lang="en-US" dirty="0"/>
              <a:t>Replication of a VM in one AZ in </a:t>
            </a:r>
            <a:r>
              <a:rPr lang="en-US" dirty="0" err="1"/>
              <a:t>regionA</a:t>
            </a:r>
            <a:r>
              <a:rPr lang="en-US" dirty="0"/>
              <a:t> can be replicated to a different AZ in </a:t>
            </a:r>
            <a:r>
              <a:rPr lang="en-US" dirty="0" err="1"/>
              <a:t>regionA</a:t>
            </a:r>
            <a:r>
              <a:rPr lang="en-US" dirty="0"/>
              <a:t> in a limited set of locations (https://</a:t>
            </a:r>
            <a:r>
              <a:rPr lang="en-US" dirty="0" err="1"/>
              <a:t>learn.microsoft.com</a:t>
            </a:r>
            <a:r>
              <a:rPr lang="en-US" dirty="0"/>
              <a:t>/</a:t>
            </a:r>
            <a:r>
              <a:rPr lang="en-US" dirty="0" err="1"/>
              <a:t>en</a:t>
            </a:r>
            <a:r>
              <a:rPr lang="en-US" dirty="0"/>
              <a:t>-us/azure/site-recovery/azure-to-azure-how-to-enable-zone-to-zone-disaster-recovery)</a:t>
            </a:r>
          </a:p>
          <a:p>
            <a:r>
              <a:rPr lang="en-US" dirty="0"/>
              <a:t>You cannot replicate a non-zonal VM within the same region (https://</a:t>
            </a:r>
            <a:r>
              <a:rPr lang="en-US" dirty="0" err="1"/>
              <a:t>learn.microsoft.com</a:t>
            </a:r>
            <a:r>
              <a:rPr lang="en-US" dirty="0"/>
              <a:t>/</a:t>
            </a:r>
            <a:r>
              <a:rPr lang="en-US" dirty="0" err="1"/>
              <a:t>en</a:t>
            </a:r>
            <a:r>
              <a:rPr lang="en-US" dirty="0"/>
              <a:t>-us/azure/site-recovery/azure-to-azure-common-questions#can-i-replicate-non-zoned-virtual-machines-within-a-region)</a:t>
            </a:r>
          </a:p>
        </p:txBody>
      </p:sp>
      <p:sp>
        <p:nvSpPr>
          <p:cNvPr id="4" name="Slide Number Placeholder 3"/>
          <p:cNvSpPr>
            <a:spLocks noGrp="1"/>
          </p:cNvSpPr>
          <p:nvPr>
            <p:ph type="sldNum" sz="quarter" idx="5"/>
          </p:nvPr>
        </p:nvSpPr>
        <p:spPr/>
        <p:txBody>
          <a:bodyPr/>
          <a:lstStyle/>
          <a:p>
            <a:fld id="{1489DB6A-E92B-415B-AFB4-9C72D4A9006D}" type="slidenum">
              <a:rPr lang="en-US" smtClean="0"/>
              <a:pPr/>
              <a:t>3</a:t>
            </a:fld>
            <a:endParaRPr lang="en-US"/>
          </a:p>
        </p:txBody>
      </p:sp>
    </p:spTree>
    <p:extLst>
      <p:ext uri="{BB962C8B-B14F-4D97-AF65-F5344CB8AC3E}">
        <p14:creationId xmlns:p14="http://schemas.microsoft.com/office/powerpoint/2010/main" val="6775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4</a:t>
            </a:fld>
            <a:endParaRPr lang="en-US"/>
          </a:p>
        </p:txBody>
      </p:sp>
    </p:spTree>
    <p:extLst>
      <p:ext uri="{BB962C8B-B14F-4D97-AF65-F5344CB8AC3E}">
        <p14:creationId xmlns:p14="http://schemas.microsoft.com/office/powerpoint/2010/main" val="140964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55522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171442" indent="-171442" rtl="0" fontAlgn="base">
              <a:buFont typeface="Arial" panose="020B0604020202020204" pitchFamily="34" charset="0"/>
              <a:buChar char="•"/>
            </a:pPr>
            <a:r>
              <a:rPr lang="en-US" b="0" i="0" dirty="0">
                <a:effectLst/>
                <a:latin typeface="Segoe UI" panose="020B0502040204020203" pitchFamily="34" charset="0"/>
              </a:rPr>
              <a:t>Automated tasks are performed using Azure Automation</a:t>
            </a:r>
          </a:p>
          <a:p>
            <a:pPr marL="171442" indent="-171442" rtl="0" fontAlgn="base">
              <a:buFont typeface="Arial" panose="020B0604020202020204" pitchFamily="34" charset="0"/>
              <a:buChar char="•"/>
            </a:pPr>
            <a:r>
              <a:rPr lang="en-US" b="0" i="0" dirty="0">
                <a:effectLst/>
                <a:latin typeface="Segoe UI" panose="020B0502040204020203" pitchFamily="34" charset="0"/>
              </a:rPr>
              <a:t>Up to 100 instances per recovery plan</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90639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No-impact DR drill with test failover functionality</a:t>
            </a:r>
          </a:p>
          <a:p>
            <a:r>
              <a:rPr lang="en-US" dirty="0"/>
              <a:t>SLA backed RTO - https://</a:t>
            </a:r>
            <a:r>
              <a:rPr lang="en-US" dirty="0" err="1"/>
              <a:t>azure.microsoft.com</a:t>
            </a:r>
            <a:r>
              <a:rPr lang="en-US" dirty="0"/>
              <a:t>/</a:t>
            </a:r>
            <a:r>
              <a:rPr lang="en-US" dirty="0" err="1"/>
              <a:t>en</a:t>
            </a:r>
            <a:r>
              <a:rPr lang="en-US" dirty="0"/>
              <a:t>-us/support/legal/</a:t>
            </a:r>
            <a:r>
              <a:rPr lang="en-US" dirty="0" err="1"/>
              <a:t>sla</a:t>
            </a:r>
            <a:r>
              <a:rPr lang="en-US" dirty="0"/>
              <a:t>/site-recovery/v1_2/</a:t>
            </a:r>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10</a:t>
            </a:fld>
            <a:endParaRPr lang="en-US"/>
          </a:p>
        </p:txBody>
      </p:sp>
    </p:spTree>
    <p:extLst>
      <p:ext uri="{BB962C8B-B14F-4D97-AF65-F5344CB8AC3E}">
        <p14:creationId xmlns:p14="http://schemas.microsoft.com/office/powerpoint/2010/main" val="2285080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If app-consistent snapshots are taken as well, then crash consistent snapshots are completely pruned after &gt;2 hours and only application consistent is maintained</a:t>
            </a:r>
          </a:p>
          <a:p>
            <a:r>
              <a:rPr lang="en-US" dirty="0"/>
              <a:t>Frequency of crash-consistent snapshots cannot be changed</a:t>
            </a:r>
          </a:p>
        </p:txBody>
      </p:sp>
      <p:sp>
        <p:nvSpPr>
          <p:cNvPr id="4" name="Slide Number Placeholder 3"/>
          <p:cNvSpPr>
            <a:spLocks noGrp="1"/>
          </p:cNvSpPr>
          <p:nvPr>
            <p:ph type="sldNum" sz="quarter" idx="5"/>
          </p:nvPr>
        </p:nvSpPr>
        <p:spPr/>
        <p:txBody>
          <a:bodyPr/>
          <a:lstStyle/>
          <a:p>
            <a:fld id="{1489DB6A-E92B-415B-AFB4-9C72D4A9006D}" type="slidenum">
              <a:rPr lang="en-US" smtClean="0"/>
              <a:pPr/>
              <a:t>11</a:t>
            </a:fld>
            <a:endParaRPr lang="en-US"/>
          </a:p>
        </p:txBody>
      </p:sp>
    </p:spTree>
    <p:extLst>
      <p:ext uri="{BB962C8B-B14F-4D97-AF65-F5344CB8AC3E}">
        <p14:creationId xmlns:p14="http://schemas.microsoft.com/office/powerpoint/2010/main" val="336530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2.emf"/><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cloud-adoption-framework/manage/azure-management-guide/protect-recover?tabs=AzureBackup%2Csiterecovery"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mattfeltonma/azure-site-recovery-demo" TargetMode="External"/><Relationship Id="rId5" Type="http://schemas.openxmlformats.org/officeDocument/2006/relationships/hyperlink" Target="https://docs.microsoft.com/en-us/azure/site-recovery/vmware-azure-tutorial-prepare-on-premises" TargetMode="Externa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Site Recovery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(Updated 6/2023)</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Key Features</a:t>
            </a:r>
          </a:p>
        </p:txBody>
      </p:sp>
      <p:sp>
        <p:nvSpPr>
          <p:cNvPr id="14" name="Rectangle 13">
            <a:extLst>
              <a:ext uri="{FF2B5EF4-FFF2-40B4-BE49-F238E27FC236}">
                <a16:creationId xmlns:a16="http://schemas.microsoft.com/office/drawing/2014/main" id="{52FA1596-75D8-0B11-5466-9E6220ACCA76}"/>
              </a:ext>
            </a:extLst>
          </p:cNvPr>
          <p:cNvSpPr/>
          <p:nvPr/>
        </p:nvSpPr>
        <p:spPr bwMode="auto">
          <a:xfrm>
            <a:off x="940388" y="2912621"/>
            <a:ext cx="1506970"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Reliability</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43CD40C6-6628-5AAA-2D5E-C741CD38E996}"/>
              </a:ext>
            </a:extLst>
          </p:cNvPr>
          <p:cNvSpPr/>
          <p:nvPr/>
        </p:nvSpPr>
        <p:spPr bwMode="auto">
          <a:xfrm>
            <a:off x="4744090" y="2912618"/>
            <a:ext cx="1652697"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Ease of use</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C41057DC-5CDA-E734-9747-F987EABBCF8D}"/>
              </a:ext>
            </a:extLst>
          </p:cNvPr>
          <p:cNvSpPr/>
          <p:nvPr/>
        </p:nvSpPr>
        <p:spPr bwMode="auto">
          <a:xfrm>
            <a:off x="8708362" y="2897071"/>
            <a:ext cx="1843431" cy="7557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Performance</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86ED0559-35A6-9D7C-EBD4-DC92829C8BCD}"/>
              </a:ext>
            </a:extLst>
          </p:cNvPr>
          <p:cNvGrpSpPr/>
          <p:nvPr/>
        </p:nvGrpSpPr>
        <p:grpSpPr>
          <a:xfrm>
            <a:off x="991388" y="3530583"/>
            <a:ext cx="3208656" cy="1922559"/>
            <a:chOff x="10685" y="1729144"/>
            <a:chExt cx="3272996" cy="1961110"/>
          </a:xfrm>
        </p:grpSpPr>
        <p:sp>
          <p:nvSpPr>
            <p:cNvPr id="18" name="Rectangle 17">
              <a:extLst>
                <a:ext uri="{FF2B5EF4-FFF2-40B4-BE49-F238E27FC236}">
                  <a16:creationId xmlns:a16="http://schemas.microsoft.com/office/drawing/2014/main" id="{53A36265-8F9C-7E2D-4094-10EBA85BA030}"/>
                </a:ext>
              </a:extLst>
            </p:cNvPr>
            <p:cNvSpPr/>
            <p:nvPr/>
          </p:nvSpPr>
          <p:spPr>
            <a:xfrm>
              <a:off x="10685"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AE911EDE-ADA3-134C-F070-A10AA163E4BD}"/>
                </a:ext>
              </a:extLst>
            </p:cNvPr>
            <p:cNvSpPr txBox="1"/>
            <p:nvPr/>
          </p:nvSpPr>
          <p:spPr>
            <a:xfrm>
              <a:off x="155269" y="1729144"/>
              <a:ext cx="3128412" cy="19611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Crash Consistency</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Application Consistency</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No-impact DR drill</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Recovery points up to 15 days</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0" name="Group 19">
            <a:extLst>
              <a:ext uri="{FF2B5EF4-FFF2-40B4-BE49-F238E27FC236}">
                <a16:creationId xmlns:a16="http://schemas.microsoft.com/office/drawing/2014/main" id="{EEA1DC47-BD69-F988-A91F-A7EEEB5826E3}"/>
              </a:ext>
            </a:extLst>
          </p:cNvPr>
          <p:cNvGrpSpPr/>
          <p:nvPr/>
        </p:nvGrpSpPr>
        <p:grpSpPr>
          <a:xfrm>
            <a:off x="4635482" y="3530582"/>
            <a:ext cx="3353958" cy="2619069"/>
            <a:chOff x="3686569" y="1729143"/>
            <a:chExt cx="3421212" cy="2671587"/>
          </a:xfrm>
        </p:grpSpPr>
        <p:sp>
          <p:nvSpPr>
            <p:cNvPr id="21" name="Rectangle 20">
              <a:extLst>
                <a:ext uri="{FF2B5EF4-FFF2-40B4-BE49-F238E27FC236}">
                  <a16:creationId xmlns:a16="http://schemas.microsoft.com/office/drawing/2014/main" id="{3598EF49-77CB-F4A6-D9AC-BA16017345D9}"/>
                </a:ext>
              </a:extLst>
            </p:cNvPr>
            <p:cNvSpPr/>
            <p:nvPr/>
          </p:nvSpPr>
          <p:spPr>
            <a:xfrm>
              <a:off x="3686569"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979B7433-49FE-642B-D3BE-D93998A7BAB8}"/>
                </a:ext>
              </a:extLst>
            </p:cNvPr>
            <p:cNvSpPr txBox="1"/>
            <p:nvPr/>
          </p:nvSpPr>
          <p:spPr>
            <a:xfrm>
              <a:off x="3979369" y="1729143"/>
              <a:ext cx="3128412" cy="26715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a:cs typeface="Segoe UI"/>
                </a:rPr>
                <a:t>Point and click Graphical UI</a:t>
              </a:r>
            </a:p>
            <a:p>
              <a:pPr defTabSz="784338">
                <a:spcBef>
                  <a:spcPct val="0"/>
                </a:spcBef>
                <a:spcAft>
                  <a:spcPct val="35000"/>
                </a:spcAft>
              </a:pPr>
              <a:r>
                <a:rPr lang="en-US" dirty="0">
                  <a:latin typeface="Segoe UI"/>
                  <a:cs typeface="Segoe UI"/>
                </a:rPr>
                <a:t>Centralized monitoring and alerting</a:t>
              </a:r>
            </a:p>
            <a:p>
              <a:pPr defTabSz="784338">
                <a:lnSpc>
                  <a:spcPct val="150000"/>
                </a:lnSpc>
                <a:spcBef>
                  <a:spcPct val="0"/>
                </a:spcBef>
                <a:spcAft>
                  <a:spcPct val="35000"/>
                </a:spcAft>
              </a:pPr>
              <a:r>
                <a:rPr lang="en-US" dirty="0">
                  <a:gradFill>
                    <a:gsLst>
                      <a:gs pos="2917">
                        <a:schemeClr val="tx1"/>
                      </a:gs>
                      <a:gs pos="30000">
                        <a:schemeClr val="tx1"/>
                      </a:gs>
                    </a:gsLst>
                    <a:lin ang="5400000" scaled="0"/>
                  </a:gradFill>
                  <a:latin typeface="Segoe UI"/>
                  <a:cs typeface="Segoe UI"/>
                </a:rPr>
                <a:t>Automation support</a:t>
              </a:r>
            </a:p>
            <a:p>
              <a:pPr defTabSz="784338">
                <a:lnSpc>
                  <a:spcPct val="150000"/>
                </a:lnSpc>
                <a:spcBef>
                  <a:spcPct val="0"/>
                </a:spcBef>
                <a:spcAft>
                  <a:spcPct val="35000"/>
                </a:spcAft>
              </a:pPr>
              <a:r>
                <a:rPr lang="en-US" dirty="0">
                  <a:latin typeface="Segoe UI"/>
                  <a:cs typeface="Segoe UI"/>
                </a:rPr>
                <a:t>Auto upgrade of ASR agents</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3" name="Group 22">
            <a:extLst>
              <a:ext uri="{FF2B5EF4-FFF2-40B4-BE49-F238E27FC236}">
                <a16:creationId xmlns:a16="http://schemas.microsoft.com/office/drawing/2014/main" id="{FF45D0FD-E946-9C97-417F-FC384BAA8651}"/>
              </a:ext>
            </a:extLst>
          </p:cNvPr>
          <p:cNvGrpSpPr/>
          <p:nvPr/>
        </p:nvGrpSpPr>
        <p:grpSpPr>
          <a:xfrm>
            <a:off x="8944500" y="3530582"/>
            <a:ext cx="3066914" cy="1086865"/>
            <a:chOff x="7362453" y="1729142"/>
            <a:chExt cx="3128412" cy="1108659"/>
          </a:xfrm>
        </p:grpSpPr>
        <p:sp>
          <p:nvSpPr>
            <p:cNvPr id="24" name="Rectangle 23">
              <a:extLst>
                <a:ext uri="{FF2B5EF4-FFF2-40B4-BE49-F238E27FC236}">
                  <a16:creationId xmlns:a16="http://schemas.microsoft.com/office/drawing/2014/main" id="{4D8905EC-42B8-6FA8-7778-E83FCDC0A6A4}"/>
                </a:ext>
              </a:extLst>
            </p:cNvPr>
            <p:cNvSpPr/>
            <p:nvPr/>
          </p:nvSpPr>
          <p:spPr>
            <a:xfrm>
              <a:off x="7362453"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39085EBE-79CF-1AF1-D252-D478ABE42257}"/>
                </a:ext>
              </a:extLst>
            </p:cNvPr>
            <p:cNvSpPr txBox="1"/>
            <p:nvPr/>
          </p:nvSpPr>
          <p:spPr>
            <a:xfrm>
              <a:off x="7362453" y="1729142"/>
              <a:ext cx="3128412" cy="110865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RPO of minutes</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SLA-backed RTO</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Continuous replication</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Compression</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6" name="speed 2" descr=" speed">
            <a:extLst>
              <a:ext uri="{FF2B5EF4-FFF2-40B4-BE49-F238E27FC236}">
                <a16:creationId xmlns:a16="http://schemas.microsoft.com/office/drawing/2014/main" id="{AC498081-2EB6-BBE1-1CB2-A682C3F87F81}"/>
              </a:ext>
            </a:extLst>
          </p:cNvPr>
          <p:cNvGrpSpPr/>
          <p:nvPr/>
        </p:nvGrpSpPr>
        <p:grpSpPr>
          <a:xfrm>
            <a:off x="9159611" y="1450461"/>
            <a:ext cx="859286" cy="885710"/>
            <a:chOff x="1600639" y="3957576"/>
            <a:chExt cx="462421" cy="462421"/>
          </a:xfrm>
        </p:grpSpPr>
        <p:sp>
          <p:nvSpPr>
            <p:cNvPr id="27" name="Oval 26">
              <a:extLst>
                <a:ext uri="{FF2B5EF4-FFF2-40B4-BE49-F238E27FC236}">
                  <a16:creationId xmlns:a16="http://schemas.microsoft.com/office/drawing/2014/main" id="{E8926F24-0E11-E2FA-0385-291EA06F7CF9}"/>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8" name="Freeform 169">
              <a:extLst>
                <a:ext uri="{FF2B5EF4-FFF2-40B4-BE49-F238E27FC236}">
                  <a16:creationId xmlns:a16="http://schemas.microsoft.com/office/drawing/2014/main" id="{5580F25E-69AB-07B4-AF98-9C71C3C3FB4D}"/>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9" name="Oval 28">
              <a:extLst>
                <a:ext uri="{FF2B5EF4-FFF2-40B4-BE49-F238E27FC236}">
                  <a16:creationId xmlns:a16="http://schemas.microsoft.com/office/drawing/2014/main" id="{CA31312F-4E1C-EEBA-032F-DB4F5F71BB3A}"/>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30" name="Line 171">
              <a:extLst>
                <a:ext uri="{FF2B5EF4-FFF2-40B4-BE49-F238E27FC236}">
                  <a16:creationId xmlns:a16="http://schemas.microsoft.com/office/drawing/2014/main" id="{2A3AD593-0022-0E9A-0547-FB72D69BFD6A}"/>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grpSp>
        <p:nvGrpSpPr>
          <p:cNvPr id="31" name="Group 30">
            <a:extLst>
              <a:ext uri="{FF2B5EF4-FFF2-40B4-BE49-F238E27FC236}">
                <a16:creationId xmlns:a16="http://schemas.microsoft.com/office/drawing/2014/main" id="{4F2C1B3D-EE02-AEAF-D330-A68A9AFD0C36}"/>
              </a:ext>
            </a:extLst>
          </p:cNvPr>
          <p:cNvGrpSpPr/>
          <p:nvPr/>
        </p:nvGrpSpPr>
        <p:grpSpPr>
          <a:xfrm>
            <a:off x="1311883" y="1409882"/>
            <a:ext cx="984990" cy="981672"/>
            <a:chOff x="3981997" y="1424250"/>
            <a:chExt cx="1004741" cy="1001357"/>
          </a:xfrm>
        </p:grpSpPr>
        <p:grpSp>
          <p:nvGrpSpPr>
            <p:cNvPr id="32" name="shield 4" descr="shield, lock">
              <a:extLst>
                <a:ext uri="{FF2B5EF4-FFF2-40B4-BE49-F238E27FC236}">
                  <a16:creationId xmlns:a16="http://schemas.microsoft.com/office/drawing/2014/main" id="{CC45820C-C6C4-7D1A-54F4-216A40203E0D}"/>
                </a:ext>
              </a:extLst>
            </p:cNvPr>
            <p:cNvGrpSpPr>
              <a:grpSpLocks noChangeAspect="1"/>
            </p:cNvGrpSpPr>
            <p:nvPr/>
          </p:nvGrpSpPr>
          <p:grpSpPr bwMode="auto">
            <a:xfrm>
              <a:off x="3981997" y="1424250"/>
              <a:ext cx="1004741" cy="1001357"/>
              <a:chOff x="2224" y="3045"/>
              <a:chExt cx="297" cy="296"/>
            </a:xfrm>
          </p:grpSpPr>
          <p:sp>
            <p:nvSpPr>
              <p:cNvPr id="34" name="AutoShape 124">
                <a:extLst>
                  <a:ext uri="{FF2B5EF4-FFF2-40B4-BE49-F238E27FC236}">
                    <a16:creationId xmlns:a16="http://schemas.microsoft.com/office/drawing/2014/main" id="{7B6F6C81-22FE-DE60-A218-1580DDA28E95}"/>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126">
                <a:extLst>
                  <a:ext uri="{FF2B5EF4-FFF2-40B4-BE49-F238E27FC236}">
                    <a16:creationId xmlns:a16="http://schemas.microsoft.com/office/drawing/2014/main" id="{9BAD9F2B-330C-57CA-C391-2CA138BBEB24}"/>
                  </a:ext>
                </a:extLst>
              </p:cNvPr>
              <p:cNvSpPr>
                <a:spLocks noChangeArrowheads="1"/>
              </p:cNvSpPr>
              <p:nvPr/>
            </p:nvSpPr>
            <p:spPr bwMode="auto">
              <a:xfrm>
                <a:off x="2224" y="3045"/>
                <a:ext cx="297"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127">
                <a:extLst>
                  <a:ext uri="{FF2B5EF4-FFF2-40B4-BE49-F238E27FC236}">
                    <a16:creationId xmlns:a16="http://schemas.microsoft.com/office/drawing/2014/main" id="{35801C1F-336C-DE00-C1EF-870AEBE16891}"/>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Freeform 128">
                <a:extLst>
                  <a:ext uri="{FF2B5EF4-FFF2-40B4-BE49-F238E27FC236}">
                    <a16:creationId xmlns:a16="http://schemas.microsoft.com/office/drawing/2014/main" id="{8360B89D-EA8F-2960-2E78-5AA41E01C81B}"/>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601">
              <a:extLst>
                <a:ext uri="{FF2B5EF4-FFF2-40B4-BE49-F238E27FC236}">
                  <a16:creationId xmlns:a16="http://schemas.microsoft.com/office/drawing/2014/main" id="{47BFA125-D314-B8D3-9FF7-8D31BD7BD4C8}"/>
                </a:ext>
              </a:extLst>
            </p:cNvPr>
            <p:cNvSpPr>
              <a:spLocks/>
            </p:cNvSpPr>
            <p:nvPr/>
          </p:nvSpPr>
          <p:spPr bwMode="auto">
            <a:xfrm>
              <a:off x="4294624" y="1749446"/>
              <a:ext cx="379485" cy="347579"/>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grpSp>
        <p:nvGrpSpPr>
          <p:cNvPr id="38" name="Graphic 1" descr="click, interaction&#10;">
            <a:extLst>
              <a:ext uri="{FF2B5EF4-FFF2-40B4-BE49-F238E27FC236}">
                <a16:creationId xmlns:a16="http://schemas.microsoft.com/office/drawing/2014/main" id="{3344B2C3-50FF-2BC6-8DC5-40869755F0CC}"/>
              </a:ext>
            </a:extLst>
          </p:cNvPr>
          <p:cNvGrpSpPr/>
          <p:nvPr/>
        </p:nvGrpSpPr>
        <p:grpSpPr>
          <a:xfrm>
            <a:off x="5362846" y="1409520"/>
            <a:ext cx="656819" cy="932287"/>
            <a:chOff x="4013303" y="1542026"/>
            <a:chExt cx="499347" cy="749021"/>
          </a:xfrm>
        </p:grpSpPr>
        <p:sp>
          <p:nvSpPr>
            <p:cNvPr id="39" name="Freeform: Shape 8">
              <a:extLst>
                <a:ext uri="{FF2B5EF4-FFF2-40B4-BE49-F238E27FC236}">
                  <a16:creationId xmlns:a16="http://schemas.microsoft.com/office/drawing/2014/main" id="{F6945FCB-559D-6B03-E9ED-6B96704E111E}"/>
                </a:ext>
              </a:extLst>
            </p:cNvPr>
            <p:cNvSpPr/>
            <p:nvPr/>
          </p:nvSpPr>
          <p:spPr>
            <a:xfrm>
              <a:off x="4013224" y="1637734"/>
              <a:ext cx="501921" cy="652584"/>
            </a:xfrm>
            <a:custGeom>
              <a:avLst/>
              <a:gdLst>
                <a:gd name="connsiteX0" fmla="*/ 240077 w 501921"/>
                <a:gd name="connsiteY0" fmla="*/ 43485 h 652584"/>
                <a:gd name="connsiteX1" fmla="*/ 196488 w 501921"/>
                <a:gd name="connsiteY1" fmla="*/ 0 h 652584"/>
                <a:gd name="connsiteX2" fmla="*/ 152899 w 501921"/>
                <a:gd name="connsiteY2" fmla="*/ 43485 h 652584"/>
                <a:gd name="connsiteX3" fmla="*/ 152899 w 501921"/>
                <a:gd name="connsiteY3" fmla="*/ 46502 h 652584"/>
                <a:gd name="connsiteX4" fmla="*/ 152899 w 501921"/>
                <a:gd name="connsiteY4" fmla="*/ 398021 h 652584"/>
                <a:gd name="connsiteX5" fmla="*/ 126579 w 501921"/>
                <a:gd name="connsiteY5" fmla="*/ 408633 h 652584"/>
                <a:gd name="connsiteX6" fmla="*/ 79141 w 501921"/>
                <a:gd name="connsiteY6" fmla="*/ 361715 h 652584"/>
                <a:gd name="connsiteX7" fmla="*/ 13498 w 501921"/>
                <a:gd name="connsiteY7" fmla="*/ 361715 h 652584"/>
                <a:gd name="connsiteX8" fmla="*/ 13498 w 501921"/>
                <a:gd name="connsiteY8" fmla="*/ 426838 h 652584"/>
                <a:gd name="connsiteX9" fmla="*/ 174641 w 501921"/>
                <a:gd name="connsiteY9" fmla="*/ 587461 h 652584"/>
                <a:gd name="connsiteX10" fmla="*/ 327358 w 501921"/>
                <a:gd name="connsiteY10" fmla="*/ 652585 h 652584"/>
                <a:gd name="connsiteX11" fmla="*/ 501922 w 501921"/>
                <a:gd name="connsiteY11" fmla="*/ 478541 h 652584"/>
                <a:gd name="connsiteX12" fmla="*/ 501922 w 501921"/>
                <a:gd name="connsiteY12" fmla="*/ 311364 h 652584"/>
                <a:gd name="connsiteX13" fmla="*/ 468736 w 501921"/>
                <a:gd name="connsiteY13" fmla="*/ 269231 h 652584"/>
                <a:gd name="connsiteX14" fmla="*/ 239973 w 501921"/>
                <a:gd name="connsiteY14" fmla="*/ 212119 h 652584"/>
                <a:gd name="connsiteX15" fmla="*/ 239973 w 501921"/>
                <a:gd name="connsiteY15" fmla="*/ 43485 h 652584"/>
                <a:gd name="connsiteX16" fmla="*/ 240077 w 501921"/>
                <a:gd name="connsiteY16" fmla="*/ 43485 h 652584"/>
                <a:gd name="connsiteX17" fmla="*/ 240077 w 501921"/>
                <a:gd name="connsiteY17" fmla="*/ 43485 h 6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921" h="652584">
                  <a:moveTo>
                    <a:pt x="240077" y="43485"/>
                  </a:moveTo>
                  <a:cubicBezTo>
                    <a:pt x="240077" y="19454"/>
                    <a:pt x="220623" y="0"/>
                    <a:pt x="196488" y="0"/>
                  </a:cubicBezTo>
                  <a:cubicBezTo>
                    <a:pt x="172457" y="0"/>
                    <a:pt x="152899" y="19454"/>
                    <a:pt x="152899" y="43485"/>
                  </a:cubicBezTo>
                  <a:cubicBezTo>
                    <a:pt x="152899" y="43485"/>
                    <a:pt x="152899" y="44525"/>
                    <a:pt x="152899" y="46502"/>
                  </a:cubicBezTo>
                  <a:cubicBezTo>
                    <a:pt x="152899" y="76046"/>
                    <a:pt x="152899" y="313965"/>
                    <a:pt x="152899" y="398021"/>
                  </a:cubicBezTo>
                  <a:cubicBezTo>
                    <a:pt x="152899" y="411649"/>
                    <a:pt x="136150" y="418516"/>
                    <a:pt x="126579" y="408633"/>
                  </a:cubicBezTo>
                  <a:cubicBezTo>
                    <a:pt x="79141" y="361715"/>
                    <a:pt x="79141" y="361715"/>
                    <a:pt x="79141" y="361715"/>
                  </a:cubicBezTo>
                  <a:cubicBezTo>
                    <a:pt x="60936" y="343509"/>
                    <a:pt x="31807" y="343509"/>
                    <a:pt x="13498" y="361715"/>
                  </a:cubicBezTo>
                  <a:cubicBezTo>
                    <a:pt x="-4499" y="379608"/>
                    <a:pt x="-4499" y="408945"/>
                    <a:pt x="13498" y="426838"/>
                  </a:cubicBezTo>
                  <a:cubicBezTo>
                    <a:pt x="174641" y="587461"/>
                    <a:pt x="174641" y="587461"/>
                    <a:pt x="174641" y="587461"/>
                  </a:cubicBezTo>
                  <a:cubicBezTo>
                    <a:pt x="213653" y="627617"/>
                    <a:pt x="267645" y="652585"/>
                    <a:pt x="327358" y="652585"/>
                  </a:cubicBezTo>
                  <a:cubicBezTo>
                    <a:pt x="423899" y="652585"/>
                    <a:pt x="501922" y="574770"/>
                    <a:pt x="501922" y="478541"/>
                  </a:cubicBezTo>
                  <a:cubicBezTo>
                    <a:pt x="501922" y="311364"/>
                    <a:pt x="501922" y="311364"/>
                    <a:pt x="501922" y="311364"/>
                  </a:cubicBezTo>
                  <a:cubicBezTo>
                    <a:pt x="501922" y="291390"/>
                    <a:pt x="488294" y="274017"/>
                    <a:pt x="468736" y="269231"/>
                  </a:cubicBezTo>
                  <a:cubicBezTo>
                    <a:pt x="239973" y="212119"/>
                    <a:pt x="239973" y="212119"/>
                    <a:pt x="239973" y="212119"/>
                  </a:cubicBezTo>
                  <a:lnTo>
                    <a:pt x="239973" y="43485"/>
                  </a:lnTo>
                  <a:lnTo>
                    <a:pt x="240077" y="43485"/>
                  </a:lnTo>
                  <a:lnTo>
                    <a:pt x="240077" y="43485"/>
                  </a:lnTo>
                  <a:close/>
                </a:path>
              </a:pathLst>
            </a:custGeom>
            <a:solidFill>
              <a:srgbClr val="50E6FF"/>
            </a:solidFill>
            <a:ln w="10319" cap="flat">
              <a:noFill/>
              <a:prstDash val="solid"/>
              <a:miter/>
            </a:ln>
          </p:spPr>
          <p:txBody>
            <a:bodyPr rtlCol="0" anchor="ctr"/>
            <a:lstStyle/>
            <a:p>
              <a:endParaRPr lang="en-US" sz="1765"/>
            </a:p>
          </p:txBody>
        </p:sp>
        <p:sp>
          <p:nvSpPr>
            <p:cNvPr id="40" name="Freeform: Shape 9">
              <a:extLst>
                <a:ext uri="{FF2B5EF4-FFF2-40B4-BE49-F238E27FC236}">
                  <a16:creationId xmlns:a16="http://schemas.microsoft.com/office/drawing/2014/main" id="{3DF29750-BAC5-9363-165E-1C50045E1DF1}"/>
                </a:ext>
              </a:extLst>
            </p:cNvPr>
            <p:cNvSpPr/>
            <p:nvPr/>
          </p:nvSpPr>
          <p:spPr>
            <a:xfrm>
              <a:off x="4013224" y="1637734"/>
              <a:ext cx="501921" cy="652584"/>
            </a:xfrm>
            <a:custGeom>
              <a:avLst/>
              <a:gdLst>
                <a:gd name="connsiteX0" fmla="*/ 240077 w 501921"/>
                <a:gd name="connsiteY0" fmla="*/ 43485 h 652584"/>
                <a:gd name="connsiteX1" fmla="*/ 196488 w 501921"/>
                <a:gd name="connsiteY1" fmla="*/ 0 h 652584"/>
                <a:gd name="connsiteX2" fmla="*/ 152899 w 501921"/>
                <a:gd name="connsiteY2" fmla="*/ 43485 h 652584"/>
                <a:gd name="connsiteX3" fmla="*/ 152899 w 501921"/>
                <a:gd name="connsiteY3" fmla="*/ 46502 h 652584"/>
                <a:gd name="connsiteX4" fmla="*/ 152899 w 501921"/>
                <a:gd name="connsiteY4" fmla="*/ 398021 h 652584"/>
                <a:gd name="connsiteX5" fmla="*/ 126579 w 501921"/>
                <a:gd name="connsiteY5" fmla="*/ 408633 h 652584"/>
                <a:gd name="connsiteX6" fmla="*/ 79141 w 501921"/>
                <a:gd name="connsiteY6" fmla="*/ 361715 h 652584"/>
                <a:gd name="connsiteX7" fmla="*/ 13498 w 501921"/>
                <a:gd name="connsiteY7" fmla="*/ 361715 h 652584"/>
                <a:gd name="connsiteX8" fmla="*/ 13498 w 501921"/>
                <a:gd name="connsiteY8" fmla="*/ 426838 h 652584"/>
                <a:gd name="connsiteX9" fmla="*/ 174641 w 501921"/>
                <a:gd name="connsiteY9" fmla="*/ 587461 h 652584"/>
                <a:gd name="connsiteX10" fmla="*/ 327358 w 501921"/>
                <a:gd name="connsiteY10" fmla="*/ 652585 h 652584"/>
                <a:gd name="connsiteX11" fmla="*/ 501922 w 501921"/>
                <a:gd name="connsiteY11" fmla="*/ 478541 h 652584"/>
                <a:gd name="connsiteX12" fmla="*/ 501922 w 501921"/>
                <a:gd name="connsiteY12" fmla="*/ 311364 h 652584"/>
                <a:gd name="connsiteX13" fmla="*/ 468736 w 501921"/>
                <a:gd name="connsiteY13" fmla="*/ 269231 h 652584"/>
                <a:gd name="connsiteX14" fmla="*/ 239973 w 501921"/>
                <a:gd name="connsiteY14" fmla="*/ 212119 h 652584"/>
                <a:gd name="connsiteX15" fmla="*/ 239973 w 501921"/>
                <a:gd name="connsiteY15" fmla="*/ 43485 h 652584"/>
                <a:gd name="connsiteX16" fmla="*/ 240077 w 501921"/>
                <a:gd name="connsiteY16" fmla="*/ 43485 h 652584"/>
                <a:gd name="connsiteX17" fmla="*/ 240077 w 501921"/>
                <a:gd name="connsiteY17" fmla="*/ 43485 h 6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921" h="652584">
                  <a:moveTo>
                    <a:pt x="240077" y="43485"/>
                  </a:moveTo>
                  <a:cubicBezTo>
                    <a:pt x="240077" y="19454"/>
                    <a:pt x="220623" y="0"/>
                    <a:pt x="196488" y="0"/>
                  </a:cubicBezTo>
                  <a:cubicBezTo>
                    <a:pt x="172457" y="0"/>
                    <a:pt x="152899" y="19454"/>
                    <a:pt x="152899" y="43485"/>
                  </a:cubicBezTo>
                  <a:cubicBezTo>
                    <a:pt x="152899" y="43485"/>
                    <a:pt x="152899" y="44525"/>
                    <a:pt x="152899" y="46502"/>
                  </a:cubicBezTo>
                  <a:cubicBezTo>
                    <a:pt x="152899" y="76046"/>
                    <a:pt x="152899" y="313965"/>
                    <a:pt x="152899" y="398021"/>
                  </a:cubicBezTo>
                  <a:cubicBezTo>
                    <a:pt x="152899" y="411649"/>
                    <a:pt x="136150" y="418516"/>
                    <a:pt x="126579" y="408633"/>
                  </a:cubicBezTo>
                  <a:cubicBezTo>
                    <a:pt x="79141" y="361715"/>
                    <a:pt x="79141" y="361715"/>
                    <a:pt x="79141" y="361715"/>
                  </a:cubicBezTo>
                  <a:cubicBezTo>
                    <a:pt x="60936" y="343509"/>
                    <a:pt x="31807" y="343509"/>
                    <a:pt x="13498" y="361715"/>
                  </a:cubicBezTo>
                  <a:cubicBezTo>
                    <a:pt x="-4499" y="379608"/>
                    <a:pt x="-4499" y="408945"/>
                    <a:pt x="13498" y="426838"/>
                  </a:cubicBezTo>
                  <a:cubicBezTo>
                    <a:pt x="174641" y="587461"/>
                    <a:pt x="174641" y="587461"/>
                    <a:pt x="174641" y="587461"/>
                  </a:cubicBezTo>
                  <a:cubicBezTo>
                    <a:pt x="213653" y="627617"/>
                    <a:pt x="267645" y="652585"/>
                    <a:pt x="327358" y="652585"/>
                  </a:cubicBezTo>
                  <a:cubicBezTo>
                    <a:pt x="423899" y="652585"/>
                    <a:pt x="501922" y="574770"/>
                    <a:pt x="501922" y="478541"/>
                  </a:cubicBezTo>
                  <a:cubicBezTo>
                    <a:pt x="501922" y="311364"/>
                    <a:pt x="501922" y="311364"/>
                    <a:pt x="501922" y="311364"/>
                  </a:cubicBezTo>
                  <a:cubicBezTo>
                    <a:pt x="501922" y="291390"/>
                    <a:pt x="488294" y="274017"/>
                    <a:pt x="468736" y="269231"/>
                  </a:cubicBezTo>
                  <a:cubicBezTo>
                    <a:pt x="239973" y="212119"/>
                    <a:pt x="239973" y="212119"/>
                    <a:pt x="239973" y="212119"/>
                  </a:cubicBezTo>
                  <a:lnTo>
                    <a:pt x="239973" y="43485"/>
                  </a:lnTo>
                  <a:lnTo>
                    <a:pt x="240077" y="43485"/>
                  </a:lnTo>
                  <a:lnTo>
                    <a:pt x="240077" y="43485"/>
                  </a:lnTo>
                  <a:close/>
                </a:path>
              </a:pathLst>
            </a:custGeom>
            <a:solidFill>
              <a:srgbClr val="0078D4"/>
            </a:solidFill>
            <a:ln w="10319" cap="flat">
              <a:noFill/>
              <a:prstDash val="solid"/>
              <a:miter/>
            </a:ln>
          </p:spPr>
          <p:txBody>
            <a:bodyPr rtlCol="0" anchor="ctr"/>
            <a:lstStyle/>
            <a:p>
              <a:endParaRPr lang="en-US" sz="1765"/>
            </a:p>
          </p:txBody>
        </p:sp>
        <p:sp>
          <p:nvSpPr>
            <p:cNvPr id="41" name="Freeform: Shape 10">
              <a:extLst>
                <a:ext uri="{FF2B5EF4-FFF2-40B4-BE49-F238E27FC236}">
                  <a16:creationId xmlns:a16="http://schemas.microsoft.com/office/drawing/2014/main" id="{938B802E-43F0-3B15-AE9D-26029ED414AD}"/>
                </a:ext>
              </a:extLst>
            </p:cNvPr>
            <p:cNvSpPr/>
            <p:nvPr/>
          </p:nvSpPr>
          <p:spPr>
            <a:xfrm>
              <a:off x="4069583" y="1542026"/>
              <a:ext cx="280050" cy="266006"/>
            </a:xfrm>
            <a:custGeom>
              <a:avLst/>
              <a:gdLst>
                <a:gd name="connsiteX0" fmla="*/ 81040 w 280050"/>
                <a:gd name="connsiteY0" fmla="*/ 266006 h 266006"/>
                <a:gd name="connsiteX1" fmla="*/ 80936 w 280050"/>
                <a:gd name="connsiteY1" fmla="*/ 139089 h 266006"/>
                <a:gd name="connsiteX2" fmla="*/ 140129 w 280050"/>
                <a:gd name="connsiteY2" fmla="*/ 80000 h 266006"/>
                <a:gd name="connsiteX3" fmla="*/ 199323 w 280050"/>
                <a:gd name="connsiteY3" fmla="*/ 139089 h 266006"/>
                <a:gd name="connsiteX4" fmla="*/ 199323 w 280050"/>
                <a:gd name="connsiteY4" fmla="*/ 265694 h 266006"/>
                <a:gd name="connsiteX5" fmla="*/ 280050 w 280050"/>
                <a:gd name="connsiteY5" fmla="*/ 139401 h 266006"/>
                <a:gd name="connsiteX6" fmla="*/ 139817 w 280050"/>
                <a:gd name="connsiteY6" fmla="*/ 0 h 266006"/>
                <a:gd name="connsiteX7" fmla="*/ 0 w 280050"/>
                <a:gd name="connsiteY7" fmla="*/ 139505 h 266006"/>
                <a:gd name="connsiteX8" fmla="*/ 81040 w 280050"/>
                <a:gd name="connsiteY8" fmla="*/ 266006 h 2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50" h="266006">
                  <a:moveTo>
                    <a:pt x="81040" y="266006"/>
                  </a:moveTo>
                  <a:lnTo>
                    <a:pt x="80936" y="139089"/>
                  </a:lnTo>
                  <a:cubicBezTo>
                    <a:pt x="80936" y="106527"/>
                    <a:pt x="107464" y="80000"/>
                    <a:pt x="140129" y="80000"/>
                  </a:cubicBezTo>
                  <a:cubicBezTo>
                    <a:pt x="172795" y="80000"/>
                    <a:pt x="199323" y="106527"/>
                    <a:pt x="199323" y="139089"/>
                  </a:cubicBezTo>
                  <a:lnTo>
                    <a:pt x="199323" y="265694"/>
                  </a:lnTo>
                  <a:cubicBezTo>
                    <a:pt x="247073" y="243536"/>
                    <a:pt x="280050" y="195370"/>
                    <a:pt x="280050" y="139401"/>
                  </a:cubicBezTo>
                  <a:cubicBezTo>
                    <a:pt x="279946" y="62522"/>
                    <a:pt x="217320" y="0"/>
                    <a:pt x="139817" y="0"/>
                  </a:cubicBezTo>
                  <a:cubicBezTo>
                    <a:pt x="62626" y="0"/>
                    <a:pt x="0" y="62522"/>
                    <a:pt x="0" y="139505"/>
                  </a:cubicBezTo>
                  <a:cubicBezTo>
                    <a:pt x="0" y="195474"/>
                    <a:pt x="33186" y="243744"/>
                    <a:pt x="81040" y="266006"/>
                  </a:cubicBezTo>
                  <a:close/>
                </a:path>
              </a:pathLst>
            </a:custGeom>
            <a:solidFill>
              <a:srgbClr val="50E6FF"/>
            </a:solidFill>
            <a:ln w="1031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1151141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Consistency Options</a:t>
            </a:r>
          </a:p>
        </p:txBody>
      </p:sp>
      <p:sp>
        <p:nvSpPr>
          <p:cNvPr id="3" name="Content Placeholder 2">
            <a:extLst>
              <a:ext uri="{FF2B5EF4-FFF2-40B4-BE49-F238E27FC236}">
                <a16:creationId xmlns:a16="http://schemas.microsoft.com/office/drawing/2014/main" id="{0E13A57B-80DA-FD8D-9720-CED2EAF66D90}"/>
              </a:ext>
            </a:extLst>
          </p:cNvPr>
          <p:cNvSpPr>
            <a:spLocks noGrp="1"/>
          </p:cNvSpPr>
          <p:nvPr>
            <p:ph type="body" sz="quarter" idx="13"/>
          </p:nvPr>
        </p:nvSpPr>
        <p:spPr>
          <a:xfrm>
            <a:off x="402336" y="1143000"/>
            <a:ext cx="11173968" cy="4956048"/>
          </a:xfrm>
        </p:spPr>
        <p:txBody>
          <a:bodyPr>
            <a:normAutofit/>
          </a:bodyPr>
          <a:lstStyle/>
          <a:p>
            <a:pPr lvl="1"/>
            <a:endParaRPr lang="en-US" dirty="0"/>
          </a:p>
          <a:p>
            <a:pPr lvl="1"/>
            <a:endParaRPr lang="en-US" dirty="0"/>
          </a:p>
          <a:p>
            <a:pPr lvl="1"/>
            <a:endParaRPr lang="en-US" dirty="0"/>
          </a:p>
          <a:p>
            <a:pPr marL="0" lvl="0" indent="0">
              <a:buNone/>
            </a:pPr>
            <a:endParaRPr lang="en-US" dirty="0"/>
          </a:p>
        </p:txBody>
      </p:sp>
      <p:sp>
        <p:nvSpPr>
          <p:cNvPr id="5" name="TextBox 4">
            <a:extLst>
              <a:ext uri="{FF2B5EF4-FFF2-40B4-BE49-F238E27FC236}">
                <a16:creationId xmlns:a16="http://schemas.microsoft.com/office/drawing/2014/main" id="{1222EB67-5FC7-D2F2-1F91-5698DD7DF45B}"/>
              </a:ext>
            </a:extLst>
          </p:cNvPr>
          <p:cNvSpPr txBox="1"/>
          <p:nvPr/>
        </p:nvSpPr>
        <p:spPr>
          <a:xfrm>
            <a:off x="402336" y="1143000"/>
            <a:ext cx="11387328" cy="5078313"/>
          </a:xfrm>
          <a:prstGeom prst="rect">
            <a:avLst/>
          </a:prstGeom>
          <a:noFill/>
        </p:spPr>
        <p:txBody>
          <a:bodyPr wrap="square">
            <a:spAutoFit/>
          </a:bodyPr>
          <a:lstStyle/>
          <a:p>
            <a:pPr marL="285750" lvl="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Application Consistent</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Captures memory content and pending writes are captures as part of the backup (think databases)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Application is informed a backup is occurring so changes in memory are written to disk</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Windows – Volume Shadow Copy Service (VSS) and Linux – Customer scripted</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Optional and can be taken every 1 hour (with 1 day retention) and every 2 hours with &lt;1 day retention and retained one per hour or two hours for up to 15 days</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Crash-Consistent </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Snapshot taken of all files at the same time (think of a system being suddenly powered off)</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Application data still in memory is not captured</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Taken every 5 minutes and retained for up to 15 days*</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Multi-VM Consistency</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Site Recovery orchestrates a group of machines to ensure crash-consistent and app-consistent recovery points are created at the same time</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Machines require a communication channel between each other</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CPU intensive and can affect performance of machine so only enable where necessary</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3999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Pricing</a:t>
            </a:r>
          </a:p>
        </p:txBody>
      </p:sp>
      <p:sp>
        <p:nvSpPr>
          <p:cNvPr id="3" name="Content Placeholder 2">
            <a:extLst>
              <a:ext uri="{FF2B5EF4-FFF2-40B4-BE49-F238E27FC236}">
                <a16:creationId xmlns:a16="http://schemas.microsoft.com/office/drawing/2014/main" id="{0E13A57B-80DA-FD8D-9720-CED2EAF66D90}"/>
              </a:ext>
            </a:extLst>
          </p:cNvPr>
          <p:cNvSpPr>
            <a:spLocks noGrp="1"/>
          </p:cNvSpPr>
          <p:nvPr>
            <p:ph type="body" sz="quarter" idx="13"/>
          </p:nvPr>
        </p:nvSpPr>
        <p:spPr>
          <a:xfrm>
            <a:off x="402336" y="1143000"/>
            <a:ext cx="11173968" cy="4956048"/>
          </a:xfrm>
        </p:spPr>
        <p:txBody>
          <a:bodyPr>
            <a:normAutofit/>
          </a:bodyPr>
          <a:lstStyle/>
          <a:p>
            <a:pPr lvl="1"/>
            <a:endParaRPr lang="en-US" dirty="0"/>
          </a:p>
          <a:p>
            <a:pPr lvl="1"/>
            <a:endParaRPr lang="en-US" dirty="0"/>
          </a:p>
          <a:p>
            <a:pPr lvl="1"/>
            <a:endParaRPr lang="en-US" dirty="0"/>
          </a:p>
          <a:p>
            <a:pPr marL="0" lvl="0" indent="0">
              <a:buNone/>
            </a:pPr>
            <a:endParaRPr lang="en-US" dirty="0"/>
          </a:p>
        </p:txBody>
      </p:sp>
      <p:pic>
        <p:nvPicPr>
          <p:cNvPr id="27" name="Picture 26">
            <a:extLst>
              <a:ext uri="{FF2B5EF4-FFF2-40B4-BE49-F238E27FC236}">
                <a16:creationId xmlns:a16="http://schemas.microsoft.com/office/drawing/2014/main" id="{EAFE0ECA-57F3-FC07-541E-36EF58DE743D}"/>
              </a:ext>
            </a:extLst>
          </p:cNvPr>
          <p:cNvPicPr>
            <a:picLocks noChangeAspect="1"/>
          </p:cNvPicPr>
          <p:nvPr/>
        </p:nvPicPr>
        <p:blipFill>
          <a:blip r:embed="rId3"/>
          <a:stretch>
            <a:fillRect/>
          </a:stretch>
        </p:blipFill>
        <p:spPr>
          <a:xfrm>
            <a:off x="455995" y="1302464"/>
            <a:ext cx="322795" cy="369170"/>
          </a:xfrm>
          <a:prstGeom prst="rect">
            <a:avLst/>
          </a:prstGeom>
        </p:spPr>
      </p:pic>
      <p:sp>
        <p:nvSpPr>
          <p:cNvPr id="28" name="TextBox 27">
            <a:extLst>
              <a:ext uri="{FF2B5EF4-FFF2-40B4-BE49-F238E27FC236}">
                <a16:creationId xmlns:a16="http://schemas.microsoft.com/office/drawing/2014/main" id="{F719775A-B681-17FF-8A6E-4E78764E75C2}"/>
              </a:ext>
            </a:extLst>
          </p:cNvPr>
          <p:cNvSpPr txBox="1"/>
          <p:nvPr/>
        </p:nvSpPr>
        <p:spPr>
          <a:xfrm>
            <a:off x="8927514" y="5330124"/>
            <a:ext cx="2257349" cy="9273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a:latin typeface="Segoe UI" panose="020B0502040204020203" pitchFamily="34" charset="0"/>
                <a:cs typeface="Segoe UI" panose="020B0502040204020203" pitchFamily="34" charset="0"/>
              </a:rPr>
              <a:t>~ 50% (after compression) of data churn on the disks</a:t>
            </a:r>
          </a:p>
        </p:txBody>
      </p:sp>
      <p:sp>
        <p:nvSpPr>
          <p:cNvPr id="29" name="TextBox 28">
            <a:extLst>
              <a:ext uri="{FF2B5EF4-FFF2-40B4-BE49-F238E27FC236}">
                <a16:creationId xmlns:a16="http://schemas.microsoft.com/office/drawing/2014/main" id="{A2A4E46A-1FB0-94A7-0D13-DE17466A32B9}"/>
              </a:ext>
            </a:extLst>
          </p:cNvPr>
          <p:cNvSpPr txBox="1"/>
          <p:nvPr/>
        </p:nvSpPr>
        <p:spPr>
          <a:xfrm>
            <a:off x="455995" y="2417289"/>
            <a:ext cx="2823384" cy="108686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dirty="0">
                <a:latin typeface="Segoe UI" panose="020B0502040204020203" pitchFamily="34" charset="0"/>
                <a:cs typeface="Segoe UI" panose="020B0502040204020203" pitchFamily="34" charset="0"/>
              </a:rPr>
              <a:t>  Managed Disks</a:t>
            </a:r>
          </a:p>
        </p:txBody>
      </p:sp>
      <p:sp>
        <p:nvSpPr>
          <p:cNvPr id="30" name="TextBox 29">
            <a:extLst>
              <a:ext uri="{FF2B5EF4-FFF2-40B4-BE49-F238E27FC236}">
                <a16:creationId xmlns:a16="http://schemas.microsoft.com/office/drawing/2014/main" id="{D0464579-D147-7C0B-E9BA-97B296A6C1E8}"/>
              </a:ext>
            </a:extLst>
          </p:cNvPr>
          <p:cNvSpPr txBox="1"/>
          <p:nvPr/>
        </p:nvSpPr>
        <p:spPr>
          <a:xfrm>
            <a:off x="9297090" y="2390171"/>
            <a:ext cx="2452498" cy="24818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a:latin typeface="Segoe UI" panose="020B0502040204020203" pitchFamily="34" charset="0"/>
                <a:cs typeface="Segoe UI" panose="020B0502040204020203" pitchFamily="34" charset="0"/>
              </a:rPr>
              <a:t>No compute costs at steady state of operations</a:t>
            </a:r>
          </a:p>
          <a:p>
            <a:pPr defTabSz="784338">
              <a:spcBef>
                <a:spcPct val="0"/>
              </a:spcBef>
              <a:spcAft>
                <a:spcPct val="35000"/>
              </a:spcAft>
            </a:pPr>
            <a:endParaRPr lang="en-US" sz="1765">
              <a:latin typeface="Segoe UI" panose="020B0502040204020203" pitchFamily="34" charset="0"/>
              <a:cs typeface="Segoe UI" panose="020B0502040204020203" pitchFamily="34" charset="0"/>
            </a:endParaRPr>
          </a:p>
          <a:p>
            <a:pPr marL="0" lvl="1" indent="-233172"/>
            <a:r>
              <a:rPr lang="en-US" sz="1765">
                <a:latin typeface="Segoe UI" panose="020B0502040204020203" pitchFamily="34" charset="0"/>
                <a:cs typeface="Segoe UI" panose="020B0502040204020203" pitchFamily="34" charset="0"/>
              </a:rPr>
              <a:t>Pay for compute only at failover</a:t>
            </a:r>
          </a:p>
        </p:txBody>
      </p:sp>
      <p:sp>
        <p:nvSpPr>
          <p:cNvPr id="31" name="Rectangle 30">
            <a:extLst>
              <a:ext uri="{FF2B5EF4-FFF2-40B4-BE49-F238E27FC236}">
                <a16:creationId xmlns:a16="http://schemas.microsoft.com/office/drawing/2014/main" id="{6C3651F7-23C4-B005-97C0-EE40CD5BE344}"/>
              </a:ext>
            </a:extLst>
          </p:cNvPr>
          <p:cNvSpPr/>
          <p:nvPr/>
        </p:nvSpPr>
        <p:spPr bwMode="auto">
          <a:xfrm>
            <a:off x="8730112" y="4638108"/>
            <a:ext cx="1890027"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Network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7D1AE6A4-21D4-AF5C-5404-8B2787506D9F}"/>
              </a:ext>
            </a:extLst>
          </p:cNvPr>
          <p:cNvSpPr/>
          <p:nvPr/>
        </p:nvSpPr>
        <p:spPr bwMode="auto">
          <a:xfrm>
            <a:off x="8706176" y="1851994"/>
            <a:ext cx="2685032"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Compute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FCE1B2F2-896A-7D07-393D-FECD6BC98EAD}"/>
              </a:ext>
            </a:extLst>
          </p:cNvPr>
          <p:cNvSpPr/>
          <p:nvPr/>
        </p:nvSpPr>
        <p:spPr bwMode="auto">
          <a:xfrm>
            <a:off x="4906976" y="4638111"/>
            <a:ext cx="2452498"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Pricing benefits</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2F373BBC-84FE-5EE3-5B3F-D4F98C78E134}"/>
              </a:ext>
            </a:extLst>
          </p:cNvPr>
          <p:cNvSpPr txBox="1"/>
          <p:nvPr/>
        </p:nvSpPr>
        <p:spPr>
          <a:xfrm>
            <a:off x="5268150" y="5221943"/>
            <a:ext cx="2121637" cy="11046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sz="1765">
                <a:solidFill>
                  <a:srgbClr val="171717"/>
                </a:solidFill>
                <a:latin typeface="Segoe UI" panose="020B0502040204020203" pitchFamily="34" charset="0"/>
                <a:cs typeface="Segoe UI" panose="020B0502040204020203" pitchFamily="34" charset="0"/>
              </a:rPr>
              <a:t>Software Assurance</a:t>
            </a:r>
          </a:p>
          <a:p>
            <a:pPr defTabSz="784338">
              <a:lnSpc>
                <a:spcPct val="150000"/>
              </a:lnSpc>
              <a:spcBef>
                <a:spcPct val="0"/>
              </a:spcBef>
              <a:spcAft>
                <a:spcPct val="35000"/>
              </a:spcAft>
            </a:pPr>
            <a:r>
              <a:rPr lang="en-US" sz="1765">
                <a:solidFill>
                  <a:srgbClr val="171717"/>
                </a:solidFill>
                <a:latin typeface="Segoe UI" panose="020B0502040204020203" pitchFamily="34" charset="0"/>
                <a:cs typeface="Segoe UI" panose="020B0502040204020203" pitchFamily="34" charset="0"/>
              </a:rPr>
              <a:t>Hybrid Benefit</a:t>
            </a:r>
            <a:endParaRPr lang="en-US" sz="1765">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5DF69908-1298-DAC0-BA62-D1E9D5EBFE10}"/>
              </a:ext>
            </a:extLst>
          </p:cNvPr>
          <p:cNvSpPr txBox="1"/>
          <p:nvPr/>
        </p:nvSpPr>
        <p:spPr>
          <a:xfrm>
            <a:off x="1513428" y="5244546"/>
            <a:ext cx="2121637" cy="11046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sz="1765" dirty="0">
                <a:solidFill>
                  <a:srgbClr val="171717"/>
                </a:solidFill>
                <a:latin typeface="Segoe UI" panose="020B0502040204020203" pitchFamily="34" charset="0"/>
              </a:rPr>
              <a:t>$25 per VM/month</a:t>
            </a:r>
            <a:endParaRPr lang="en-US" sz="1765" dirty="0">
              <a:solidFill>
                <a:srgbClr val="171717"/>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ACD663F0-F714-4B4F-A802-E74F6B4FE68E}"/>
              </a:ext>
            </a:extLst>
          </p:cNvPr>
          <p:cNvSpPr/>
          <p:nvPr/>
        </p:nvSpPr>
        <p:spPr bwMode="auto">
          <a:xfrm>
            <a:off x="1035925" y="4631376"/>
            <a:ext cx="2452498"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ASR Licensing</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37" name="Group 36">
            <a:extLst>
              <a:ext uri="{FF2B5EF4-FFF2-40B4-BE49-F238E27FC236}">
                <a16:creationId xmlns:a16="http://schemas.microsoft.com/office/drawing/2014/main" id="{144DA173-B4CC-8DC4-B9DD-E9EEE1213937}"/>
              </a:ext>
            </a:extLst>
          </p:cNvPr>
          <p:cNvGrpSpPr/>
          <p:nvPr/>
        </p:nvGrpSpPr>
        <p:grpSpPr>
          <a:xfrm>
            <a:off x="3217036" y="889005"/>
            <a:ext cx="5414375" cy="4467027"/>
            <a:chOff x="4708340" y="838360"/>
            <a:chExt cx="6951245" cy="5015564"/>
          </a:xfrm>
        </p:grpSpPr>
        <p:pic>
          <p:nvPicPr>
            <p:cNvPr id="38" name="Picture 37">
              <a:extLst>
                <a:ext uri="{FF2B5EF4-FFF2-40B4-BE49-F238E27FC236}">
                  <a16:creationId xmlns:a16="http://schemas.microsoft.com/office/drawing/2014/main" id="{6A530D8B-87B3-BD51-75C5-B8A38223C9EB}"/>
                </a:ext>
              </a:extLst>
            </p:cNvPr>
            <p:cNvPicPr>
              <a:picLocks noChangeAspect="1"/>
            </p:cNvPicPr>
            <p:nvPr/>
          </p:nvPicPr>
          <p:blipFill>
            <a:blip r:embed="rId4"/>
            <a:stretch>
              <a:fillRect/>
            </a:stretch>
          </p:blipFill>
          <p:spPr>
            <a:xfrm>
              <a:off x="4708340" y="838360"/>
              <a:ext cx="6951245" cy="5015564"/>
            </a:xfrm>
            <a:prstGeom prst="rect">
              <a:avLst/>
            </a:prstGeom>
          </p:spPr>
        </p:pic>
        <p:pic>
          <p:nvPicPr>
            <p:cNvPr id="39" name="Disks" descr=" Disks">
              <a:extLst>
                <a:ext uri="{FF2B5EF4-FFF2-40B4-BE49-F238E27FC236}">
                  <a16:creationId xmlns:a16="http://schemas.microsoft.com/office/drawing/2014/main" id="{AFCFF315-8225-5543-6106-CFFE32E5ACCF}"/>
                </a:ext>
              </a:extLst>
            </p:cNvPr>
            <p:cNvPicPr>
              <a:picLocks noChangeAspect="1"/>
            </p:cNvPicPr>
            <p:nvPr/>
          </p:nvPicPr>
          <p:blipFill>
            <a:blip r:embed="rId5"/>
            <a:stretch>
              <a:fillRect/>
            </a:stretch>
          </p:blipFill>
          <p:spPr>
            <a:xfrm>
              <a:off x="7303578" y="3686209"/>
              <a:ext cx="567823" cy="479880"/>
            </a:xfrm>
            <a:prstGeom prst="rect">
              <a:avLst/>
            </a:prstGeom>
          </p:spPr>
        </p:pic>
        <p:pic>
          <p:nvPicPr>
            <p:cNvPr id="40" name="Disks" descr=" Disks">
              <a:extLst>
                <a:ext uri="{FF2B5EF4-FFF2-40B4-BE49-F238E27FC236}">
                  <a16:creationId xmlns:a16="http://schemas.microsoft.com/office/drawing/2014/main" id="{E9A16F3B-9996-BC11-E86F-685415870DA2}"/>
                </a:ext>
              </a:extLst>
            </p:cNvPr>
            <p:cNvPicPr>
              <a:picLocks noChangeAspect="1"/>
            </p:cNvPicPr>
            <p:nvPr/>
          </p:nvPicPr>
          <p:blipFill>
            <a:blip r:embed="rId5"/>
            <a:stretch>
              <a:fillRect/>
            </a:stretch>
          </p:blipFill>
          <p:spPr>
            <a:xfrm>
              <a:off x="8870320" y="3686209"/>
              <a:ext cx="567823" cy="479880"/>
            </a:xfrm>
            <a:prstGeom prst="rect">
              <a:avLst/>
            </a:prstGeom>
          </p:spPr>
        </p:pic>
      </p:grpSp>
      <p:sp>
        <p:nvSpPr>
          <p:cNvPr id="41" name="TextBox 40">
            <a:extLst>
              <a:ext uri="{FF2B5EF4-FFF2-40B4-BE49-F238E27FC236}">
                <a16:creationId xmlns:a16="http://schemas.microsoft.com/office/drawing/2014/main" id="{179B07A6-C883-CA90-0AC1-EBB78BCE130F}"/>
              </a:ext>
            </a:extLst>
          </p:cNvPr>
          <p:cNvSpPr txBox="1"/>
          <p:nvPr/>
        </p:nvSpPr>
        <p:spPr>
          <a:xfrm>
            <a:off x="815546" y="6499654"/>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E95E94B4-A015-37B0-D1DA-6853EF0D92AF}"/>
              </a:ext>
            </a:extLst>
          </p:cNvPr>
          <p:cNvSpPr/>
          <p:nvPr/>
        </p:nvSpPr>
        <p:spPr bwMode="auto">
          <a:xfrm>
            <a:off x="-342026" y="1851994"/>
            <a:ext cx="3066913"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Storage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264449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 Security</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B9281186-A186-4055-FE32-2C69AF1D1612}"/>
              </a:ext>
            </a:extLst>
          </p:cNvPr>
          <p:cNvSpPr txBox="1"/>
          <p:nvPr/>
        </p:nvSpPr>
        <p:spPr>
          <a:xfrm>
            <a:off x="402336" y="1143000"/>
            <a:ext cx="11387328" cy="3970318"/>
          </a:xfrm>
          <a:prstGeom prst="rect">
            <a:avLst/>
          </a:prstGeom>
          <a:noFill/>
        </p:spPr>
        <p:txBody>
          <a:bodyPr wrap="square">
            <a:spAutoFit/>
          </a:bodyPr>
          <a:lstStyle/>
          <a:p>
            <a:pPr marL="285750" lvl="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Encryption-in-transit and encryption-at-rest</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Communication channels support TLS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VMs encrypted with Managed Disk encrypted with SSE-CMK (server-side encryption with customer managed key) and machines encrypted with ADE (Azure Disk Encryption)</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Vaults are encrypted with PMK and can optionally be encrypted with CMK</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Network Security</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Private Endpoints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ExpressRoute connectivity using Private Peering and Private Endpoints</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IAM</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Secured via AAD (Azure Active Directory) authentication and Azure RBAC roles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user-assigned and system-assigned managed identity of the vault</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05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 Automation, Monitoring, Alerting</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B9281186-A186-4055-FE32-2C69AF1D1612}"/>
              </a:ext>
            </a:extLst>
          </p:cNvPr>
          <p:cNvSpPr txBox="1"/>
          <p:nvPr/>
        </p:nvSpPr>
        <p:spPr>
          <a:xfrm>
            <a:off x="402336" y="1143000"/>
            <a:ext cx="4898713" cy="5355312"/>
          </a:xfrm>
          <a:prstGeom prst="rect">
            <a:avLst/>
          </a:prstGeom>
          <a:noFill/>
        </p:spPr>
        <p:txBody>
          <a:bodyPr wrap="square">
            <a:spAutoFit/>
          </a:bodyPr>
          <a:lstStyle/>
          <a:p>
            <a:pPr marL="742950" lvl="1"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Automation</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Automation for automation of activities after failover</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Interact through Portal, PowerShell, CLI</a:t>
            </a:r>
          </a:p>
          <a:p>
            <a:pPr marL="1200150" lvl="2" indent="-285750">
              <a:buFont typeface="Arial" panose="020B0604020202020204" pitchFamily="34" charset="0"/>
              <a:buChar char="•"/>
            </a:pPr>
            <a:r>
              <a:rPr lang="en-US" dirty="0" err="1">
                <a:latin typeface="Segoe UI" panose="020B0502040204020203" pitchFamily="34" charset="0"/>
                <a:cs typeface="Segoe UI" panose="020B0502040204020203" pitchFamily="34" charset="0"/>
              </a:rPr>
              <a:t>IaC</a:t>
            </a:r>
            <a:r>
              <a:rPr lang="en-US" dirty="0">
                <a:latin typeface="Segoe UI" panose="020B0502040204020203" pitchFamily="34" charset="0"/>
                <a:cs typeface="Segoe UI" panose="020B0502040204020203" pitchFamily="34" charset="0"/>
              </a:rPr>
              <a:t> such as Terraform, Bicep, and ARM</a:t>
            </a:r>
          </a:p>
          <a:p>
            <a:pPr marL="1200150" lvl="2"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742950" lvl="1"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Monitoring and Alerting</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Dashboards available through Recovery Services Vault</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Monitor to produce logs and metrics which can be stored in a Log Analytics Workspace for analysis and retention</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Alerting</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48DA91B-F45F-4C59-792A-81062FCA8C46}"/>
              </a:ext>
            </a:extLst>
          </p:cNvPr>
          <p:cNvPicPr>
            <a:picLocks noChangeAspect="1"/>
          </p:cNvPicPr>
          <p:nvPr/>
        </p:nvPicPr>
        <p:blipFill>
          <a:blip r:embed="rId3"/>
          <a:stretch>
            <a:fillRect/>
          </a:stretch>
        </p:blipFill>
        <p:spPr>
          <a:xfrm>
            <a:off x="5598458" y="1779215"/>
            <a:ext cx="6331120" cy="4352644"/>
          </a:xfrm>
          <a:prstGeom prst="rect">
            <a:avLst/>
          </a:prstGeom>
        </p:spPr>
      </p:pic>
    </p:spTree>
    <p:extLst>
      <p:ext uri="{BB962C8B-B14F-4D97-AF65-F5344CB8AC3E}">
        <p14:creationId xmlns:p14="http://schemas.microsoft.com/office/powerpoint/2010/main" val="57716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Azure-to-Azure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2BACDA9-6CF7-5805-08E7-75D623B62441}"/>
              </a:ext>
            </a:extLst>
          </p:cNvPr>
          <p:cNvPicPr>
            <a:picLocks noChangeAspect="1"/>
          </p:cNvPicPr>
          <p:nvPr/>
        </p:nvPicPr>
        <p:blipFill>
          <a:blip r:embed="rId3"/>
          <a:stretch>
            <a:fillRect/>
          </a:stretch>
        </p:blipFill>
        <p:spPr>
          <a:xfrm>
            <a:off x="1858107" y="879230"/>
            <a:ext cx="7039708" cy="5956675"/>
          </a:xfrm>
          <a:prstGeom prst="rect">
            <a:avLst/>
          </a:prstGeom>
        </p:spPr>
      </p:pic>
    </p:spTree>
    <p:extLst>
      <p:ext uri="{BB962C8B-B14F-4D97-AF65-F5344CB8AC3E}">
        <p14:creationId xmlns:p14="http://schemas.microsoft.com/office/powerpoint/2010/main" val="136965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Site Recovery VMWare-to-Azure Architecture</a:t>
            </a:r>
          </a:p>
        </p:txBody>
      </p:sp>
      <p:pic>
        <p:nvPicPr>
          <p:cNvPr id="9" name="Picture 8">
            <a:extLst>
              <a:ext uri="{FF2B5EF4-FFF2-40B4-BE49-F238E27FC236}">
                <a16:creationId xmlns:a16="http://schemas.microsoft.com/office/drawing/2014/main" id="{8A784072-1F73-034F-FE29-DDF87D4D6B6B}"/>
              </a:ext>
            </a:extLst>
          </p:cNvPr>
          <p:cNvPicPr>
            <a:picLocks noChangeAspect="1"/>
          </p:cNvPicPr>
          <p:nvPr/>
        </p:nvPicPr>
        <p:blipFill>
          <a:blip r:embed="rId3"/>
          <a:stretch>
            <a:fillRect/>
          </a:stretch>
        </p:blipFill>
        <p:spPr>
          <a:xfrm>
            <a:off x="301751" y="1410145"/>
            <a:ext cx="11246629" cy="4235281"/>
          </a:xfrm>
          <a:prstGeom prst="rect">
            <a:avLst/>
          </a:prstGeom>
        </p:spPr>
      </p:pic>
    </p:spTree>
    <p:extLst>
      <p:ext uri="{BB962C8B-B14F-4D97-AF65-F5344CB8AC3E}">
        <p14:creationId xmlns:p14="http://schemas.microsoft.com/office/powerpoint/2010/main" val="334547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Site Recovery VMWare-to-Azure Replication Components</a:t>
            </a:r>
          </a:p>
        </p:txBody>
      </p:sp>
      <p:sp>
        <p:nvSpPr>
          <p:cNvPr id="3" name="Content Placeholder 2"/>
          <p:cNvSpPr>
            <a:spLocks noGrp="1"/>
          </p:cNvSpPr>
          <p:nvPr>
            <p:ph type="body" sz="quarter" idx="13"/>
          </p:nvPr>
        </p:nvSpPr>
        <p:spPr/>
        <p:txBody>
          <a:bodyPr>
            <a:normAutofit/>
          </a:bodyPr>
          <a:lstStyle/>
          <a:p>
            <a:r>
              <a:rPr lang="en-US" b="1" dirty="0"/>
              <a:t>Config Server*</a:t>
            </a:r>
          </a:p>
          <a:p>
            <a:pPr lvl="1"/>
            <a:r>
              <a:rPr lang="en-US" dirty="0"/>
              <a:t>Centralized management component</a:t>
            </a:r>
          </a:p>
          <a:p>
            <a:r>
              <a:rPr lang="en-US" b="1" dirty="0"/>
              <a:t>Process Server*</a:t>
            </a:r>
          </a:p>
          <a:p>
            <a:pPr lvl="1"/>
            <a:r>
              <a:rPr lang="en-US" dirty="0"/>
              <a:t>Replication gateway component that receives replication data, optimizes it for caching, compression, encryption, and sends to Azure</a:t>
            </a:r>
          </a:p>
          <a:p>
            <a:pPr lvl="1"/>
            <a:r>
              <a:rPr lang="en-US" dirty="0"/>
              <a:t>Installs mobility service on servers</a:t>
            </a:r>
          </a:p>
          <a:p>
            <a:pPr lvl="1"/>
            <a:r>
              <a:rPr lang="en-US" dirty="0"/>
              <a:t>Scaled depending on replication traffic</a:t>
            </a:r>
          </a:p>
          <a:p>
            <a:r>
              <a:rPr lang="en-US" b="1" dirty="0"/>
              <a:t>Master Target Server*</a:t>
            </a:r>
          </a:p>
          <a:p>
            <a:pPr lvl="1"/>
            <a:r>
              <a:rPr lang="en-US" dirty="0"/>
              <a:t>Used for failback only when failing back from Azure</a:t>
            </a:r>
          </a:p>
          <a:p>
            <a:pPr lvl="1"/>
            <a:r>
              <a:rPr lang="en-US" dirty="0"/>
              <a:t>Scalable in very large environments</a:t>
            </a:r>
          </a:p>
          <a:p>
            <a:r>
              <a:rPr lang="en-US" b="1" dirty="0"/>
              <a:t>Mobility Server Agent*</a:t>
            </a:r>
          </a:p>
          <a:p>
            <a:pPr lvl="1"/>
            <a:r>
              <a:rPr lang="en-US" dirty="0"/>
              <a:t>Captures data, writes on the machine, and sends to process service</a:t>
            </a:r>
          </a:p>
          <a:p>
            <a:pPr lvl="1"/>
            <a:endParaRPr lang="en-US" b="1" dirty="0"/>
          </a:p>
          <a:p>
            <a:pPr lvl="1"/>
            <a:endParaRPr lang="en-US" b="1" dirty="0"/>
          </a:p>
          <a:p>
            <a:pPr lvl="1"/>
            <a:endParaRPr lang="en-US" b="1" dirty="0"/>
          </a:p>
        </p:txBody>
      </p:sp>
    </p:spTree>
    <p:extLst>
      <p:ext uri="{BB962C8B-B14F-4D97-AF65-F5344CB8AC3E}">
        <p14:creationId xmlns:p14="http://schemas.microsoft.com/office/powerpoint/2010/main" val="30873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Site Recovery - Deployment Planner</a:t>
            </a:r>
          </a:p>
        </p:txBody>
      </p:sp>
      <p:sp>
        <p:nvSpPr>
          <p:cNvPr id="3" name="Content Placeholder 2"/>
          <p:cNvSpPr>
            <a:spLocks noGrp="1"/>
          </p:cNvSpPr>
          <p:nvPr>
            <p:ph type="body" sz="quarter" idx="13"/>
          </p:nvPr>
        </p:nvSpPr>
        <p:spPr>
          <a:xfrm>
            <a:off x="402336" y="1143000"/>
            <a:ext cx="5363033" cy="4956048"/>
          </a:xfrm>
        </p:spPr>
        <p:txBody>
          <a:bodyPr>
            <a:normAutofit/>
          </a:bodyPr>
          <a:lstStyle/>
          <a:p>
            <a:pPr lvl="1"/>
            <a:r>
              <a:rPr lang="en-US" dirty="0"/>
              <a:t>Used for VMWare to Azure and Hyper V to Azure replication planning</a:t>
            </a:r>
          </a:p>
          <a:p>
            <a:pPr lvl="1"/>
            <a:r>
              <a:rPr lang="en-US" dirty="0"/>
              <a:t>Provides capability assessments, network bandwidth and RPO assessment, azure infrastructure requirements, on-premises infrastructure requirements, and estimated disaster recovery costs for Azure</a:t>
            </a:r>
          </a:p>
          <a:p>
            <a:pPr lvl="1"/>
            <a:r>
              <a:rPr lang="en-US" dirty="0"/>
              <a:t>Run in multiple stages including profiling and report generation</a:t>
            </a:r>
          </a:p>
          <a:p>
            <a:pPr lvl="1"/>
            <a:r>
              <a:rPr lang="en-US" dirty="0"/>
              <a:t>No effect on VMs because it communicates directly with VMWare vCenter or </a:t>
            </a:r>
            <a:r>
              <a:rPr lang="en-US" dirty="0" err="1"/>
              <a:t>ESXi</a:t>
            </a:r>
            <a:r>
              <a:rPr lang="en-US" dirty="0"/>
              <a:t> hosts</a:t>
            </a:r>
          </a:p>
          <a:p>
            <a:pPr lvl="1"/>
            <a:endParaRPr lang="en-US" b="1" dirty="0"/>
          </a:p>
          <a:p>
            <a:pPr lvl="1"/>
            <a:endParaRPr lang="en-US" b="1" dirty="0"/>
          </a:p>
        </p:txBody>
      </p:sp>
      <p:pic>
        <p:nvPicPr>
          <p:cNvPr id="4" name="Picture 3">
            <a:extLst>
              <a:ext uri="{FF2B5EF4-FFF2-40B4-BE49-F238E27FC236}">
                <a16:creationId xmlns:a16="http://schemas.microsoft.com/office/drawing/2014/main" id="{08C4B4FD-45EE-AE9F-C3A5-E11F9C7D293B}"/>
              </a:ext>
            </a:extLst>
          </p:cNvPr>
          <p:cNvPicPr>
            <a:picLocks noChangeAspect="1"/>
          </p:cNvPicPr>
          <p:nvPr/>
        </p:nvPicPr>
        <p:blipFill>
          <a:blip r:embed="rId3"/>
          <a:stretch>
            <a:fillRect/>
          </a:stretch>
        </p:blipFill>
        <p:spPr>
          <a:xfrm>
            <a:off x="5765369" y="1143000"/>
            <a:ext cx="5979934" cy="4572000"/>
          </a:xfrm>
          <a:prstGeom prst="rect">
            <a:avLst/>
          </a:prstGeom>
        </p:spPr>
      </p:pic>
    </p:spTree>
    <p:extLst>
      <p:ext uri="{BB962C8B-B14F-4D97-AF65-F5344CB8AC3E}">
        <p14:creationId xmlns:p14="http://schemas.microsoft.com/office/powerpoint/2010/main" val="420284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fontScale="90000"/>
          </a:bodyPr>
          <a:lstStyle/>
          <a:p>
            <a:r>
              <a:rPr lang="en-US" dirty="0"/>
              <a:t>Azure Site Recovery – Design Considerations and Recommendations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19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86643"/>
            <a:ext cx="11173968" cy="4956048"/>
          </a:xfrm>
        </p:spPr>
        <p:txBody>
          <a:bodyPr>
            <a:normAutofit/>
          </a:bodyPr>
          <a:lstStyle/>
          <a:p>
            <a:r>
              <a:rPr lang="en-US" dirty="0"/>
              <a:t>Know whether you require an application-consistent backup or crash-consistent recovery points</a:t>
            </a:r>
          </a:p>
          <a:p>
            <a:r>
              <a:rPr lang="en-US" dirty="0"/>
              <a:t>Evaluate the solution to ensure it aligns with your RPO/RTO</a:t>
            </a:r>
          </a:p>
          <a:p>
            <a:r>
              <a:rPr lang="en-US" dirty="0"/>
              <a:t>Recovery Services Vault must be created in the destination region you wish to replicate the machines to (unless doing zonal replication)</a:t>
            </a:r>
          </a:p>
          <a:p>
            <a:r>
              <a:rPr lang="en-US" dirty="0"/>
              <a:t>This is a DR solution, not a high availability solution, if you need high availability use a hot-hot/active-active configuration</a:t>
            </a:r>
          </a:p>
          <a:p>
            <a:r>
              <a:rPr lang="en-US" dirty="0"/>
              <a:t>When using private endpoints be aware that some traffic (such as Azure AD) will continue to flow over the Internet egress path</a:t>
            </a:r>
          </a:p>
          <a:p>
            <a:r>
              <a:rPr lang="en-US" dirty="0"/>
              <a:t>Pre-create core infrastructure components such as virtual network, disk encryption sets, Key Vault, and load balancers</a:t>
            </a:r>
          </a:p>
          <a:p>
            <a:r>
              <a:rPr lang="en-US" dirty="0"/>
              <a:t>Azure Site Recovery makes </a:t>
            </a:r>
            <a:r>
              <a:rPr lang="en-US" b="1" dirty="0"/>
              <a:t>best effort </a:t>
            </a:r>
            <a:r>
              <a:rPr lang="en-US" dirty="0"/>
              <a:t>to ensure capacity is available so use capacity reservations if best effort isn’t enough</a:t>
            </a:r>
          </a:p>
          <a:p>
            <a:endParaRPr lang="en-US" dirty="0"/>
          </a:p>
          <a:p>
            <a:endParaRPr lang="en-US" dirty="0"/>
          </a:p>
          <a:p>
            <a:endParaRPr lang="en-US" dirty="0"/>
          </a:p>
        </p:txBody>
      </p:sp>
    </p:spTree>
    <p:extLst>
      <p:ext uri="{BB962C8B-B14F-4D97-AF65-F5344CB8AC3E}">
        <p14:creationId xmlns:p14="http://schemas.microsoft.com/office/powerpoint/2010/main" val="202918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Site Recovery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a:bodyPr>
          <a:lstStyle/>
          <a:p>
            <a:r>
              <a:rPr lang="en-US" dirty="0"/>
              <a:t>Azure Site Recovery Use Cases</a:t>
            </a:r>
          </a:p>
          <a:p>
            <a:r>
              <a:rPr lang="en-US" dirty="0"/>
              <a:t>General Terminology</a:t>
            </a:r>
          </a:p>
          <a:p>
            <a:r>
              <a:rPr lang="en-US" dirty="0"/>
              <a:t>Azure Primitives Review</a:t>
            </a:r>
          </a:p>
          <a:p>
            <a:r>
              <a:rPr lang="en-US" dirty="0"/>
              <a:t>Azure Site Recovery General Overview</a:t>
            </a:r>
          </a:p>
          <a:p>
            <a:r>
              <a:rPr lang="en-US" dirty="0"/>
              <a:t>Azure Site Recovery Azure-to-Azure Overview</a:t>
            </a:r>
          </a:p>
          <a:p>
            <a:r>
              <a:rPr lang="en-US" dirty="0"/>
              <a:t>Azure Site Recovery VMWare-to-Azure Overview</a:t>
            </a:r>
          </a:p>
          <a:p>
            <a:r>
              <a:rPr lang="en-US" dirty="0"/>
              <a:t>Design Considerations and Recommendations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fontScale="90000"/>
          </a:bodyPr>
          <a:lstStyle/>
          <a:p>
            <a:r>
              <a:rPr lang="en-US" dirty="0"/>
              <a:t>Azure Site Recovery – Design Considerations and Recommendations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the Test Failover feature to validate your failover will work when you need it</a:t>
            </a:r>
          </a:p>
          <a:p>
            <a:r>
              <a:rPr lang="en-US" dirty="0"/>
              <a:t>Use Recovery Service plans for all deployments even if it’s a single VM</a:t>
            </a:r>
          </a:p>
          <a:p>
            <a:r>
              <a:rPr lang="en-US" dirty="0"/>
              <a:t>Ensure your subscriptions have the relevant resources available in the destination region</a:t>
            </a:r>
          </a:p>
          <a:p>
            <a:r>
              <a:rPr lang="en-US" dirty="0"/>
              <a:t>For VMWare to Azure deployments, use the deployment planner to understand storage and network requirements</a:t>
            </a:r>
          </a:p>
          <a:p>
            <a:r>
              <a:rPr lang="en-US" dirty="0"/>
              <a:t>Using Azure Automation for management-plane (interact with Azure) activities and be aware using it for data-plane (interact with VM OS) activities can be challenging</a:t>
            </a:r>
          </a:p>
          <a:p>
            <a:r>
              <a:rPr lang="en-US" dirty="0"/>
              <a:t>Ensure you understand the data churn of your machine</a:t>
            </a:r>
          </a:p>
        </p:txBody>
      </p:sp>
    </p:spTree>
    <p:extLst>
      <p:ext uri="{BB962C8B-B14F-4D97-AF65-F5344CB8AC3E}">
        <p14:creationId xmlns:p14="http://schemas.microsoft.com/office/powerpoint/2010/main" val="3722999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Recovery Services Best Practices and Guidance - </a:t>
            </a:r>
            <a:r>
              <a:rPr lang="en-US" dirty="0">
                <a:hlinkClick r:id="rId3"/>
              </a:rPr>
              <a:t>https://docs.microsoft.com/en-us/azure/cloud-adoption-framework/manage/azure-management-guide/protect-recover?tabs=AzureBackup%2Csiterecovery</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r>
              <a:rPr lang="en-US" dirty="0"/>
              <a:t>VMWare-to-Azure Prerequisites - </a:t>
            </a:r>
            <a:r>
              <a:rPr lang="en-US" dirty="0">
                <a:hlinkClick r:id="rId5"/>
              </a:rPr>
              <a:t>https://docs.microsoft.com/en-us/azure/site-recovery/vmware-azure-tutorial-prepare-on-premises</a:t>
            </a:r>
            <a:endParaRPr lang="en-US" dirty="0"/>
          </a:p>
          <a:p>
            <a:r>
              <a:rPr lang="en-US" dirty="0"/>
              <a:t>Azure Site Recovery Lab and Learning Artifacts - </a:t>
            </a:r>
            <a:r>
              <a:rPr lang="en-US" dirty="0">
                <a:hlinkClick r:id="rId6"/>
              </a:rPr>
              <a:t>https://github.com/mattfeltonma</a:t>
            </a:r>
            <a:r>
              <a:rPr lang="en-US">
                <a:hlinkClick r:id="rId6"/>
              </a:rPr>
              <a:t>/azure-site-recovery-demo</a:t>
            </a:r>
            <a:endParaRPr lang="en-US"/>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Site Recovery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Replicate Azure VMs from one region to another</a:t>
            </a:r>
          </a:p>
          <a:p>
            <a:r>
              <a:rPr lang="en-US" b="1" dirty="0"/>
              <a:t>Replicate Azure VMs between availability zones</a:t>
            </a:r>
          </a:p>
          <a:p>
            <a:r>
              <a:rPr lang="en-US" dirty="0"/>
              <a:t>Migrate Azure VMs not within an availability zone to an availability zone</a:t>
            </a:r>
          </a:p>
          <a:p>
            <a:r>
              <a:rPr lang="en-US" dirty="0"/>
              <a:t>Migrate Azure VMs from one subscription to another</a:t>
            </a:r>
          </a:p>
          <a:p>
            <a:r>
              <a:rPr lang="en-US" b="1" dirty="0"/>
              <a:t>Replicate on-premises VMWare VMs to Azure</a:t>
            </a:r>
            <a:endParaRPr lang="en-US" dirty="0"/>
          </a:p>
          <a:p>
            <a:r>
              <a:rPr lang="en-US" dirty="0"/>
              <a:t>Replicate on-premises Hyper-V VMs to Azure</a:t>
            </a:r>
          </a:p>
          <a:p>
            <a:r>
              <a:rPr lang="en-US" dirty="0"/>
              <a:t>Replicate on-premises physical services to Azure</a:t>
            </a:r>
          </a:p>
          <a:p>
            <a:r>
              <a:rPr lang="en-US" dirty="0"/>
              <a:t>Replicate on-premises VMWare VMs, Hyper-V VMs, and physical servers between customer data centers</a:t>
            </a:r>
          </a:p>
        </p:txBody>
      </p:sp>
    </p:spTree>
    <p:extLst>
      <p:ext uri="{BB962C8B-B14F-4D97-AF65-F5344CB8AC3E}">
        <p14:creationId xmlns:p14="http://schemas.microsoft.com/office/powerpoint/2010/main" val="118085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fontScale="85000" lnSpcReduction="10000"/>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marL="457200" lvl="1" indent="0">
              <a:buNone/>
            </a:pPr>
            <a:endParaRPr lang="en-US" b="1" dirty="0"/>
          </a:p>
          <a:p>
            <a:r>
              <a:rPr lang="en-US" b="1" dirty="0"/>
              <a:t>Backup</a:t>
            </a:r>
          </a:p>
          <a:p>
            <a:pPr lvl="1"/>
            <a:r>
              <a:rPr lang="en-US" dirty="0"/>
              <a:t>Process of making a copy of data in order to protect it against accidental or malicious deletion or corruption</a:t>
            </a:r>
          </a:p>
          <a:p>
            <a:pPr lvl="0"/>
            <a:endParaRPr lang="en-US" b="1" dirty="0"/>
          </a:p>
          <a:p>
            <a:pPr lvl="0"/>
            <a:r>
              <a:rPr lang="en-US" b="1" dirty="0"/>
              <a:t>High Availability</a:t>
            </a:r>
          </a:p>
          <a:p>
            <a:pPr lvl="1"/>
            <a:r>
              <a:rPr lang="en-US" dirty="0"/>
              <a:t>Process of eliminating single points of failure to ensure components are continuously available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340840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Architecture</a:t>
            </a:r>
          </a:p>
        </p:txBody>
      </p:sp>
      <p:pic>
        <p:nvPicPr>
          <p:cNvPr id="4" name="Picture 3">
            <a:extLst>
              <a:ext uri="{FF2B5EF4-FFF2-40B4-BE49-F238E27FC236}">
                <a16:creationId xmlns:a16="http://schemas.microsoft.com/office/drawing/2014/main" id="{8A4782B0-CEEC-34B7-3701-61570143C1E7}"/>
              </a:ext>
            </a:extLst>
          </p:cNvPr>
          <p:cNvPicPr>
            <a:picLocks noChangeAspect="1"/>
          </p:cNvPicPr>
          <p:nvPr/>
        </p:nvPicPr>
        <p:blipFill>
          <a:blip r:embed="rId2"/>
          <a:stretch>
            <a:fillRect/>
          </a:stretch>
        </p:blipFill>
        <p:spPr>
          <a:xfrm>
            <a:off x="2508250" y="1210424"/>
            <a:ext cx="7175500" cy="4762500"/>
          </a:xfrm>
          <a:prstGeom prst="rect">
            <a:avLst/>
          </a:prstGeom>
        </p:spPr>
      </p:pic>
    </p:spTree>
    <p:extLst>
      <p:ext uri="{BB962C8B-B14F-4D97-AF65-F5344CB8AC3E}">
        <p14:creationId xmlns:p14="http://schemas.microsoft.com/office/powerpoint/2010/main" val="365804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Site Recovery – Service Terminology</a:t>
            </a:r>
            <a:endParaRPr lang="en-US" dirty="0"/>
          </a:p>
        </p:txBody>
      </p:sp>
      <p:sp>
        <p:nvSpPr>
          <p:cNvPr id="3" name="Content Placeholder 2"/>
          <p:cNvSpPr>
            <a:spLocks noGrp="1"/>
          </p:cNvSpPr>
          <p:nvPr>
            <p:ph type="body" sz="quarter" idx="13"/>
          </p:nvPr>
        </p:nvSpPr>
        <p:spPr/>
        <p:txBody>
          <a:bodyPr>
            <a:normAutofit fontScale="70000" lnSpcReduction="20000"/>
          </a:bodyPr>
          <a:lstStyle/>
          <a:p>
            <a:pPr marL="457200" lvl="1" indent="0">
              <a:buNone/>
            </a:pPr>
            <a:endParaRPr lang="en-US" dirty="0"/>
          </a:p>
          <a:p>
            <a:r>
              <a:rPr lang="en-US" b="1" dirty="0"/>
              <a:t>Recovery Services Vault</a:t>
            </a:r>
          </a:p>
          <a:p>
            <a:pPr lvl="1"/>
            <a:r>
              <a:rPr lang="en-US" dirty="0"/>
              <a:t>Regional Azure resource used to hold recovery plans, replication policies, and metadata about resources being replicated</a:t>
            </a:r>
          </a:p>
          <a:p>
            <a:pPr marL="457200" lvl="1" indent="0">
              <a:buNone/>
            </a:pPr>
            <a:endParaRPr lang="en-US" dirty="0"/>
          </a:p>
          <a:p>
            <a:pPr lvl="0"/>
            <a:r>
              <a:rPr lang="en-US" b="1" dirty="0"/>
              <a:t>Recovery Points</a:t>
            </a:r>
          </a:p>
          <a:p>
            <a:pPr lvl="1"/>
            <a:r>
              <a:rPr lang="en-US" dirty="0"/>
              <a:t>A point in time capture of a machine that can be used to recover the machine</a:t>
            </a:r>
          </a:p>
          <a:p>
            <a:pPr lvl="1"/>
            <a:r>
              <a:rPr lang="en-US" dirty="0"/>
              <a:t>App-consistent and crash-consistent snapshots</a:t>
            </a:r>
          </a:p>
          <a:p>
            <a:pPr lvl="1"/>
            <a:r>
              <a:rPr lang="en-US" dirty="0"/>
              <a:t>Retain up to 15 days</a:t>
            </a:r>
          </a:p>
          <a:p>
            <a:pPr marL="0" indent="0">
              <a:buNone/>
            </a:pPr>
            <a:endParaRPr lang="en-US" dirty="0"/>
          </a:p>
          <a:p>
            <a:r>
              <a:rPr lang="en-US" b="1" dirty="0"/>
              <a:t>Replication Policy</a:t>
            </a:r>
          </a:p>
          <a:p>
            <a:pPr lvl="1"/>
            <a:r>
              <a:rPr lang="en-US" dirty="0"/>
              <a:t>Assigned to replicated machines/groups</a:t>
            </a:r>
          </a:p>
          <a:p>
            <a:pPr lvl="1"/>
            <a:r>
              <a:rPr lang="en-US" dirty="0"/>
              <a:t>Configure retention (in days) for snapshots </a:t>
            </a:r>
          </a:p>
          <a:p>
            <a:pPr lvl="1"/>
            <a:r>
              <a:rPr lang="en-US" dirty="0"/>
              <a:t>Configure app-consistent snapshots are taken and how frequently</a:t>
            </a:r>
            <a:br>
              <a:rPr lang="en-US" dirty="0"/>
            </a:br>
            <a:endParaRPr lang="en-US" dirty="0"/>
          </a:p>
          <a:p>
            <a:r>
              <a:rPr lang="en-US" b="1" dirty="0"/>
              <a:t>Network Mappings</a:t>
            </a:r>
          </a:p>
          <a:p>
            <a:pPr lvl="1"/>
            <a:r>
              <a:rPr lang="en-US" dirty="0"/>
              <a:t>Maps the source network to the destination network a replicated machine will be placed in</a:t>
            </a:r>
          </a:p>
          <a:p>
            <a:pPr lvl="1"/>
            <a:endParaRPr lang="en-US" dirty="0"/>
          </a:p>
          <a:p>
            <a:r>
              <a:rPr lang="en-US" b="1" dirty="0"/>
              <a:t>Cache Storage Account	</a:t>
            </a:r>
          </a:p>
          <a:p>
            <a:pPr lvl="1"/>
            <a:r>
              <a:rPr lang="en-US" dirty="0"/>
              <a:t>Azure Storage Account that stores machine changes before being sent to managed disks or unmanaged disk</a:t>
            </a:r>
          </a:p>
          <a:p>
            <a:pPr lvl="1"/>
            <a:endParaRPr lang="en-US" b="1" dirty="0"/>
          </a:p>
          <a:p>
            <a:endParaRPr lang="en-US" dirty="0"/>
          </a:p>
          <a:p>
            <a:pPr marL="0" lvl="0" indent="0">
              <a:buNone/>
            </a:pPr>
            <a:endParaRPr lang="en-US" dirty="0"/>
          </a:p>
        </p:txBody>
      </p:sp>
    </p:spTree>
    <p:extLst>
      <p:ext uri="{BB962C8B-B14F-4D97-AF65-F5344CB8AC3E}">
        <p14:creationId xmlns:p14="http://schemas.microsoft.com/office/powerpoint/2010/main" val="81937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Site Recovery – Service Terminology</a:t>
            </a:r>
            <a:endParaRPr lang="en-US" dirty="0"/>
          </a:p>
        </p:txBody>
      </p:sp>
      <p:sp>
        <p:nvSpPr>
          <p:cNvPr id="3" name="Content Placeholder 2"/>
          <p:cNvSpPr>
            <a:spLocks noGrp="1"/>
          </p:cNvSpPr>
          <p:nvPr>
            <p:ph type="body" sz="quarter" idx="13"/>
          </p:nvPr>
        </p:nvSpPr>
        <p:spPr>
          <a:xfrm>
            <a:off x="402336" y="1143000"/>
            <a:ext cx="6183994" cy="4956048"/>
          </a:xfrm>
        </p:spPr>
        <p:txBody>
          <a:bodyPr>
            <a:normAutofit/>
          </a:bodyPr>
          <a:lstStyle/>
          <a:p>
            <a:pPr marL="457200" lvl="1" indent="0">
              <a:buNone/>
            </a:pPr>
            <a:endParaRPr lang="en-US" dirty="0"/>
          </a:p>
          <a:p>
            <a:r>
              <a:rPr lang="en-US" b="1" dirty="0"/>
              <a:t>Recovery Plan</a:t>
            </a:r>
          </a:p>
          <a:p>
            <a:pPr lvl="1"/>
            <a:r>
              <a:rPr lang="en-US" dirty="0">
                <a:solidFill>
                  <a:srgbClr val="333333"/>
                </a:solidFill>
              </a:rPr>
              <a:t>Orchestration of multi-step recovery process for one or more VMs</a:t>
            </a:r>
          </a:p>
          <a:p>
            <a:pPr lvl="1"/>
            <a:r>
              <a:rPr lang="en-US" dirty="0">
                <a:solidFill>
                  <a:srgbClr val="333333"/>
                </a:solidFill>
              </a:rPr>
              <a:t>Group VMs and failover in a user-specified order</a:t>
            </a:r>
          </a:p>
          <a:p>
            <a:pPr lvl="1"/>
            <a:r>
              <a:rPr lang="en-US" dirty="0">
                <a:solidFill>
                  <a:srgbClr val="333333"/>
                </a:solidFill>
              </a:rPr>
              <a:t>Include automated and manual tasks pre and post steps</a:t>
            </a:r>
          </a:p>
          <a:p>
            <a:pPr lvl="1"/>
            <a:endParaRPr lang="en-US" dirty="0"/>
          </a:p>
          <a:p>
            <a:pPr lvl="1"/>
            <a:endParaRPr lang="en-US" b="1" dirty="0"/>
          </a:p>
          <a:p>
            <a:endParaRPr lang="en-US" dirty="0"/>
          </a:p>
          <a:p>
            <a:pPr marL="0" lvl="0" indent="0">
              <a:buNone/>
            </a:pPr>
            <a:endParaRPr lang="en-US" dirty="0"/>
          </a:p>
        </p:txBody>
      </p:sp>
      <p:pic>
        <p:nvPicPr>
          <p:cNvPr id="4" name="Picture 3">
            <a:extLst>
              <a:ext uri="{FF2B5EF4-FFF2-40B4-BE49-F238E27FC236}">
                <a16:creationId xmlns:a16="http://schemas.microsoft.com/office/drawing/2014/main" id="{B01D9146-E332-D2B5-E948-2D29481E6A13}"/>
              </a:ext>
            </a:extLst>
          </p:cNvPr>
          <p:cNvPicPr>
            <a:picLocks noChangeAspect="1"/>
          </p:cNvPicPr>
          <p:nvPr/>
        </p:nvPicPr>
        <p:blipFill>
          <a:blip r:embed="rId3"/>
          <a:stretch>
            <a:fillRect/>
          </a:stretch>
        </p:blipFill>
        <p:spPr>
          <a:xfrm>
            <a:off x="6796472" y="1255378"/>
            <a:ext cx="4509947" cy="5300870"/>
          </a:xfrm>
          <a:prstGeom prst="rect">
            <a:avLst/>
          </a:prstGeom>
        </p:spPr>
      </p:pic>
    </p:spTree>
    <p:extLst>
      <p:ext uri="{BB962C8B-B14F-4D97-AF65-F5344CB8AC3E}">
        <p14:creationId xmlns:p14="http://schemas.microsoft.com/office/powerpoint/2010/main" val="2565262940"/>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3.xml><?xml version="1.0" encoding="utf-8"?>
<ds:datastoreItem xmlns:ds="http://schemas.openxmlformats.org/officeDocument/2006/customXml" ds:itemID="{A770F60F-C477-4274-8EC4-AA75A9979A8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26857</TotalTime>
  <Words>1949</Words>
  <Application>Microsoft Macintosh PowerPoint</Application>
  <PresentationFormat>Widescreen</PresentationFormat>
  <Paragraphs>249</Paragraphs>
  <Slides>21</Slides>
  <Notes>19</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21</vt:i4>
      </vt:variant>
    </vt:vector>
  </HeadingPairs>
  <TitlesOfParts>
    <vt:vector size="39"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Site Recovery Overview</vt:lpstr>
      <vt:lpstr>Azure Site Recovery</vt:lpstr>
      <vt:lpstr>Azure Site Recovery Use Cases</vt:lpstr>
      <vt:lpstr>General Terminology</vt:lpstr>
      <vt:lpstr>Azure Primitives</vt:lpstr>
      <vt:lpstr>Azure Primitives</vt:lpstr>
      <vt:lpstr>Azure Site Recovery - Architecture</vt:lpstr>
      <vt:lpstr>Azure Site Recovery – Service Terminology</vt:lpstr>
      <vt:lpstr>Azure Site Recovery – Service Terminology</vt:lpstr>
      <vt:lpstr>Azure Site Recovery – Key Features</vt:lpstr>
      <vt:lpstr>Azure Site Recovery – Consistency Options</vt:lpstr>
      <vt:lpstr>Azure Site Recovery – Pricing</vt:lpstr>
      <vt:lpstr>Azure Site Recovery - Security</vt:lpstr>
      <vt:lpstr>Azure Site Recovery – Automation, Monitoring, Alerting</vt:lpstr>
      <vt:lpstr>Azure Site Recovery Azure-to-Azure Architecture</vt:lpstr>
      <vt:lpstr>Azure Site Recovery VMWare-to-Azure Architecture</vt:lpstr>
      <vt:lpstr>Azure Site Recovery VMWare-to-Azure Replication Components</vt:lpstr>
      <vt:lpstr>Azure Site Recovery - Deployment Planner</vt:lpstr>
      <vt:lpstr>Azure Site Recovery – Design Considerations and Recommendations</vt:lpstr>
      <vt:lpstr>Azure Site Recovery – Design Considerations and Recommendations</vt:lpstr>
      <vt:lpstr>Appendix – 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19</cp:revision>
  <dcterms:created xsi:type="dcterms:W3CDTF">2013-10-25T07:58:18Z</dcterms:created>
  <dcterms:modified xsi:type="dcterms:W3CDTF">2023-06-01T13:45:34Z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